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57" r:id="rId3"/>
    <p:sldId id="258" r:id="rId4"/>
    <p:sldId id="264" r:id="rId5"/>
    <p:sldId id="260" r:id="rId6"/>
    <p:sldId id="261" r:id="rId7"/>
    <p:sldId id="259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17"/>
  </p:normalViewPr>
  <p:slideViewPr>
    <p:cSldViewPr snapToGrid="0">
      <p:cViewPr varScale="1">
        <p:scale>
          <a:sx n="111" d="100"/>
          <a:sy n="111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4ECA7A-7C85-49C0-9C02-BC20BADEB459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F24FBD-127E-41A4-AA6A-BED183FC7DFC}">
      <dgm:prSet/>
      <dgm:spPr/>
      <dgm:t>
        <a:bodyPr/>
        <a:lstStyle/>
        <a:p>
          <a:r>
            <a:rPr lang="en-CA" dirty="0"/>
            <a:t>The goal of this project is to build a machine learning classification model that accurately predicts an individual's </a:t>
          </a:r>
          <a:r>
            <a:rPr lang="en-CA" b="1" dirty="0"/>
            <a:t>level of obesity</a:t>
          </a:r>
          <a:r>
            <a:rPr lang="en-CA" dirty="0"/>
            <a:t> based on their lifestyle habits, physical measurements, and personal information. By leveraging Azure Machine Learning Studio, a complete pipeline is developed, from data preprocessing to model evaluation, to support this prediction task.</a:t>
          </a:r>
          <a:endParaRPr lang="en-US" dirty="0"/>
        </a:p>
      </dgm:t>
    </dgm:pt>
    <dgm:pt modelId="{FD33A662-CCD1-4950-A78E-B2140CCE00B2}" type="parTrans" cxnId="{63EA5C1D-06B5-4D81-B285-2B30A96D10B8}">
      <dgm:prSet/>
      <dgm:spPr/>
      <dgm:t>
        <a:bodyPr/>
        <a:lstStyle/>
        <a:p>
          <a:endParaRPr lang="en-US"/>
        </a:p>
      </dgm:t>
    </dgm:pt>
    <dgm:pt modelId="{C19AB36E-C9E6-470E-9E4A-F0792FA7994F}" type="sibTrans" cxnId="{63EA5C1D-06B5-4D81-B285-2B30A96D10B8}">
      <dgm:prSet/>
      <dgm:spPr/>
      <dgm:t>
        <a:bodyPr/>
        <a:lstStyle/>
        <a:p>
          <a:endParaRPr lang="en-US"/>
        </a:p>
      </dgm:t>
    </dgm:pt>
    <dgm:pt modelId="{71DD0B1E-E728-4663-A374-D2479FCA4493}">
      <dgm:prSet/>
      <dgm:spPr/>
      <dgm:t>
        <a:bodyPr/>
        <a:lstStyle/>
        <a:p>
          <a:r>
            <a:rPr lang="en-CA"/>
            <a:t>The model classifies individuals into various categories (e.g., Underweight, Normal weight, Overweight, Obese) using a variety of input features such as frequency of physical activity, daily water intake, mode of transportation, and consumption of high-calorie foods.</a:t>
          </a:r>
          <a:endParaRPr lang="en-US"/>
        </a:p>
      </dgm:t>
    </dgm:pt>
    <dgm:pt modelId="{AFAC078D-9A6D-45E0-A9AA-D0684D6787FC}" type="parTrans" cxnId="{62BE741A-8B6D-4C31-907A-DF8A075D0776}">
      <dgm:prSet/>
      <dgm:spPr/>
      <dgm:t>
        <a:bodyPr/>
        <a:lstStyle/>
        <a:p>
          <a:endParaRPr lang="en-US"/>
        </a:p>
      </dgm:t>
    </dgm:pt>
    <dgm:pt modelId="{230CF766-5864-42E0-9DCD-6A91D1FD59E4}" type="sibTrans" cxnId="{62BE741A-8B6D-4C31-907A-DF8A075D0776}">
      <dgm:prSet/>
      <dgm:spPr/>
      <dgm:t>
        <a:bodyPr/>
        <a:lstStyle/>
        <a:p>
          <a:endParaRPr lang="en-US"/>
        </a:p>
      </dgm:t>
    </dgm:pt>
    <dgm:pt modelId="{86293F12-415E-4B46-A5A0-2456C4B3C9F5}" type="pres">
      <dgm:prSet presAssocID="{4A4ECA7A-7C85-49C0-9C02-BC20BADEB45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FDE54D2-5900-844E-8E91-08FF364C0ED6}" type="pres">
      <dgm:prSet presAssocID="{2BF24FBD-127E-41A4-AA6A-BED183FC7DFC}" presName="hierRoot1" presStyleCnt="0"/>
      <dgm:spPr/>
    </dgm:pt>
    <dgm:pt modelId="{398DAD83-6009-764C-97E9-F2C6A7CF64D3}" type="pres">
      <dgm:prSet presAssocID="{2BF24FBD-127E-41A4-AA6A-BED183FC7DFC}" presName="composite" presStyleCnt="0"/>
      <dgm:spPr/>
    </dgm:pt>
    <dgm:pt modelId="{71FE130E-6212-604A-8720-779DB4B3D0F8}" type="pres">
      <dgm:prSet presAssocID="{2BF24FBD-127E-41A4-AA6A-BED183FC7DFC}" presName="background" presStyleLbl="node0" presStyleIdx="0" presStyleCnt="2"/>
      <dgm:spPr/>
    </dgm:pt>
    <dgm:pt modelId="{BB283A28-7488-604B-B1E5-1877D404E64F}" type="pres">
      <dgm:prSet presAssocID="{2BF24FBD-127E-41A4-AA6A-BED183FC7DFC}" presName="text" presStyleLbl="fgAcc0" presStyleIdx="0" presStyleCnt="2">
        <dgm:presLayoutVars>
          <dgm:chPref val="3"/>
        </dgm:presLayoutVars>
      </dgm:prSet>
      <dgm:spPr/>
    </dgm:pt>
    <dgm:pt modelId="{3141308C-86AA-5F4B-AC79-27F2051328E4}" type="pres">
      <dgm:prSet presAssocID="{2BF24FBD-127E-41A4-AA6A-BED183FC7DFC}" presName="hierChild2" presStyleCnt="0"/>
      <dgm:spPr/>
    </dgm:pt>
    <dgm:pt modelId="{ADF0E6E0-FC09-F448-BE8C-D7D3FFBBECFB}" type="pres">
      <dgm:prSet presAssocID="{71DD0B1E-E728-4663-A374-D2479FCA4493}" presName="hierRoot1" presStyleCnt="0"/>
      <dgm:spPr/>
    </dgm:pt>
    <dgm:pt modelId="{4279283F-E3FC-0B46-9619-9EF57B722071}" type="pres">
      <dgm:prSet presAssocID="{71DD0B1E-E728-4663-A374-D2479FCA4493}" presName="composite" presStyleCnt="0"/>
      <dgm:spPr/>
    </dgm:pt>
    <dgm:pt modelId="{6039EA64-B7BF-E94E-B620-3DEC8AFDFE3C}" type="pres">
      <dgm:prSet presAssocID="{71DD0B1E-E728-4663-A374-D2479FCA4493}" presName="background" presStyleLbl="node0" presStyleIdx="1" presStyleCnt="2"/>
      <dgm:spPr/>
    </dgm:pt>
    <dgm:pt modelId="{7CFA1605-AF5E-1841-B22E-B694EE8AC1BA}" type="pres">
      <dgm:prSet presAssocID="{71DD0B1E-E728-4663-A374-D2479FCA4493}" presName="text" presStyleLbl="fgAcc0" presStyleIdx="1" presStyleCnt="2">
        <dgm:presLayoutVars>
          <dgm:chPref val="3"/>
        </dgm:presLayoutVars>
      </dgm:prSet>
      <dgm:spPr/>
    </dgm:pt>
    <dgm:pt modelId="{0DFA358B-AD05-2345-BD60-45B5FD54DD48}" type="pres">
      <dgm:prSet presAssocID="{71DD0B1E-E728-4663-A374-D2479FCA4493}" presName="hierChild2" presStyleCnt="0"/>
      <dgm:spPr/>
    </dgm:pt>
  </dgm:ptLst>
  <dgm:cxnLst>
    <dgm:cxn modelId="{E135CF05-F3D5-814B-A55A-7263855A3C8A}" type="presOf" srcId="{71DD0B1E-E728-4663-A374-D2479FCA4493}" destId="{7CFA1605-AF5E-1841-B22E-B694EE8AC1BA}" srcOrd="0" destOrd="0" presId="urn:microsoft.com/office/officeart/2005/8/layout/hierarchy1"/>
    <dgm:cxn modelId="{62BE741A-8B6D-4C31-907A-DF8A075D0776}" srcId="{4A4ECA7A-7C85-49C0-9C02-BC20BADEB459}" destId="{71DD0B1E-E728-4663-A374-D2479FCA4493}" srcOrd="1" destOrd="0" parTransId="{AFAC078D-9A6D-45E0-A9AA-D0684D6787FC}" sibTransId="{230CF766-5864-42E0-9DCD-6A91D1FD59E4}"/>
    <dgm:cxn modelId="{63EA5C1D-06B5-4D81-B285-2B30A96D10B8}" srcId="{4A4ECA7A-7C85-49C0-9C02-BC20BADEB459}" destId="{2BF24FBD-127E-41A4-AA6A-BED183FC7DFC}" srcOrd="0" destOrd="0" parTransId="{FD33A662-CCD1-4950-A78E-B2140CCE00B2}" sibTransId="{C19AB36E-C9E6-470E-9E4A-F0792FA7994F}"/>
    <dgm:cxn modelId="{63CE7522-1DCD-2E42-90C9-24E7CE812987}" type="presOf" srcId="{2BF24FBD-127E-41A4-AA6A-BED183FC7DFC}" destId="{BB283A28-7488-604B-B1E5-1877D404E64F}" srcOrd="0" destOrd="0" presId="urn:microsoft.com/office/officeart/2005/8/layout/hierarchy1"/>
    <dgm:cxn modelId="{7A3CC34F-3D48-3A47-91FB-8FBF217DD130}" type="presOf" srcId="{4A4ECA7A-7C85-49C0-9C02-BC20BADEB459}" destId="{86293F12-415E-4B46-A5A0-2456C4B3C9F5}" srcOrd="0" destOrd="0" presId="urn:microsoft.com/office/officeart/2005/8/layout/hierarchy1"/>
    <dgm:cxn modelId="{4FA20967-FBC9-194A-80BA-75F3E0F54910}" type="presParOf" srcId="{86293F12-415E-4B46-A5A0-2456C4B3C9F5}" destId="{6FDE54D2-5900-844E-8E91-08FF364C0ED6}" srcOrd="0" destOrd="0" presId="urn:microsoft.com/office/officeart/2005/8/layout/hierarchy1"/>
    <dgm:cxn modelId="{0F90F37A-D8CD-CA43-8429-89EDC20819C2}" type="presParOf" srcId="{6FDE54D2-5900-844E-8E91-08FF364C0ED6}" destId="{398DAD83-6009-764C-97E9-F2C6A7CF64D3}" srcOrd="0" destOrd="0" presId="urn:microsoft.com/office/officeart/2005/8/layout/hierarchy1"/>
    <dgm:cxn modelId="{43CFB6D1-C060-5045-8CD0-ACC04DE807D1}" type="presParOf" srcId="{398DAD83-6009-764C-97E9-F2C6A7CF64D3}" destId="{71FE130E-6212-604A-8720-779DB4B3D0F8}" srcOrd="0" destOrd="0" presId="urn:microsoft.com/office/officeart/2005/8/layout/hierarchy1"/>
    <dgm:cxn modelId="{73700973-C26C-3A43-91AE-6EA48B30579B}" type="presParOf" srcId="{398DAD83-6009-764C-97E9-F2C6A7CF64D3}" destId="{BB283A28-7488-604B-B1E5-1877D404E64F}" srcOrd="1" destOrd="0" presId="urn:microsoft.com/office/officeart/2005/8/layout/hierarchy1"/>
    <dgm:cxn modelId="{D4F6F4E4-26B4-4349-9715-50574444E7F2}" type="presParOf" srcId="{6FDE54D2-5900-844E-8E91-08FF364C0ED6}" destId="{3141308C-86AA-5F4B-AC79-27F2051328E4}" srcOrd="1" destOrd="0" presId="urn:microsoft.com/office/officeart/2005/8/layout/hierarchy1"/>
    <dgm:cxn modelId="{5C591426-BC85-294B-8861-D1B0D55963A2}" type="presParOf" srcId="{86293F12-415E-4B46-A5A0-2456C4B3C9F5}" destId="{ADF0E6E0-FC09-F448-BE8C-D7D3FFBBECFB}" srcOrd="1" destOrd="0" presId="urn:microsoft.com/office/officeart/2005/8/layout/hierarchy1"/>
    <dgm:cxn modelId="{DB4278DF-6F28-FC4A-88D6-A0D0E4CD6D82}" type="presParOf" srcId="{ADF0E6E0-FC09-F448-BE8C-D7D3FFBBECFB}" destId="{4279283F-E3FC-0B46-9619-9EF57B722071}" srcOrd="0" destOrd="0" presId="urn:microsoft.com/office/officeart/2005/8/layout/hierarchy1"/>
    <dgm:cxn modelId="{C7FFF037-E078-E04E-BD3A-1310BAE50BDE}" type="presParOf" srcId="{4279283F-E3FC-0B46-9619-9EF57B722071}" destId="{6039EA64-B7BF-E94E-B620-3DEC8AFDFE3C}" srcOrd="0" destOrd="0" presId="urn:microsoft.com/office/officeart/2005/8/layout/hierarchy1"/>
    <dgm:cxn modelId="{CDD78DB8-1D1C-144C-940F-6B432ECE84CB}" type="presParOf" srcId="{4279283F-E3FC-0B46-9619-9EF57B722071}" destId="{7CFA1605-AF5E-1841-B22E-B694EE8AC1BA}" srcOrd="1" destOrd="0" presId="urn:microsoft.com/office/officeart/2005/8/layout/hierarchy1"/>
    <dgm:cxn modelId="{5FB49B4A-FB99-5C4F-BD99-FD6D1D539384}" type="presParOf" srcId="{ADF0E6E0-FC09-F448-BE8C-D7D3FFBBECFB}" destId="{0DFA358B-AD05-2345-BD60-45B5FD54DD4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2AD2B1-0C12-4A8A-A40E-4AEF083995A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D9C6AC1-DFD0-4258-AA1D-C014A4DB8FFB}">
      <dgm:prSet/>
      <dgm:spPr/>
      <dgm:t>
        <a:bodyPr/>
        <a:lstStyle/>
        <a:p>
          <a:r>
            <a:rPr lang="en-CA" b="1"/>
            <a:t>Real-World Impact:</a:t>
          </a:r>
          <a:r>
            <a:rPr lang="en-CA"/>
            <a:t> Addresses a major public health concern and can be used in wellness apps, healthcare screenings, or nutritional counseling systems.</a:t>
          </a:r>
          <a:endParaRPr lang="en-US"/>
        </a:p>
      </dgm:t>
    </dgm:pt>
    <dgm:pt modelId="{87A7D698-612B-4D22-AAB5-86702C54DF25}" type="parTrans" cxnId="{AFEE71DF-89E8-44F9-B328-6171C8632D1D}">
      <dgm:prSet/>
      <dgm:spPr/>
      <dgm:t>
        <a:bodyPr/>
        <a:lstStyle/>
        <a:p>
          <a:endParaRPr lang="en-US"/>
        </a:p>
      </dgm:t>
    </dgm:pt>
    <dgm:pt modelId="{A1093C05-3720-4687-A755-6117EA22EBD3}" type="sibTrans" cxnId="{AFEE71DF-89E8-44F9-B328-6171C8632D1D}">
      <dgm:prSet/>
      <dgm:spPr/>
      <dgm:t>
        <a:bodyPr/>
        <a:lstStyle/>
        <a:p>
          <a:endParaRPr lang="en-US"/>
        </a:p>
      </dgm:t>
    </dgm:pt>
    <dgm:pt modelId="{17051962-98E0-4FB4-9270-E15159120ED3}">
      <dgm:prSet/>
      <dgm:spPr/>
      <dgm:t>
        <a:bodyPr/>
        <a:lstStyle/>
        <a:p>
          <a:r>
            <a:rPr lang="en-CA" b="1"/>
            <a:t>Multiclass Classification Challenge:</a:t>
          </a:r>
          <a:r>
            <a:rPr lang="en-CA"/>
            <a:t> Offers an opportunity to apply and compare different classification algorithms (e.g., Logistic Regression, Random Forest, SVM).</a:t>
          </a:r>
          <a:endParaRPr lang="en-US"/>
        </a:p>
      </dgm:t>
    </dgm:pt>
    <dgm:pt modelId="{35FA7D58-00CD-42C0-91EC-2CB445CB321A}" type="parTrans" cxnId="{CF6E5591-8AD6-4B4D-BB9A-628222BF3C14}">
      <dgm:prSet/>
      <dgm:spPr/>
      <dgm:t>
        <a:bodyPr/>
        <a:lstStyle/>
        <a:p>
          <a:endParaRPr lang="en-US"/>
        </a:p>
      </dgm:t>
    </dgm:pt>
    <dgm:pt modelId="{AFE68DCD-4C4E-4D78-88CD-6DFB89E7A544}" type="sibTrans" cxnId="{CF6E5591-8AD6-4B4D-BB9A-628222BF3C14}">
      <dgm:prSet/>
      <dgm:spPr/>
      <dgm:t>
        <a:bodyPr/>
        <a:lstStyle/>
        <a:p>
          <a:endParaRPr lang="en-US"/>
        </a:p>
      </dgm:t>
    </dgm:pt>
    <dgm:pt modelId="{230F665D-8A2B-4910-8E62-28C5EDDD9483}">
      <dgm:prSet/>
      <dgm:spPr/>
      <dgm:t>
        <a:bodyPr/>
        <a:lstStyle/>
        <a:p>
          <a:r>
            <a:rPr lang="en-CA" b="1"/>
            <a:t>Data Preprocessing Skills:</a:t>
          </a:r>
          <a:r>
            <a:rPr lang="en-CA"/>
            <a:t> Involves handling categorical variables, normalization, and class balance—essential steps in real-world data science.</a:t>
          </a:r>
          <a:endParaRPr lang="en-US"/>
        </a:p>
      </dgm:t>
    </dgm:pt>
    <dgm:pt modelId="{4D6D1F73-A576-4308-8C9E-C85FD2D8F0E3}" type="parTrans" cxnId="{CABABBB5-0361-4873-BFE3-3E6D565FB4A2}">
      <dgm:prSet/>
      <dgm:spPr/>
      <dgm:t>
        <a:bodyPr/>
        <a:lstStyle/>
        <a:p>
          <a:endParaRPr lang="en-US"/>
        </a:p>
      </dgm:t>
    </dgm:pt>
    <dgm:pt modelId="{81BB8250-AAC5-411B-A861-1AB9AC6D1FC6}" type="sibTrans" cxnId="{CABABBB5-0361-4873-BFE3-3E6D565FB4A2}">
      <dgm:prSet/>
      <dgm:spPr/>
      <dgm:t>
        <a:bodyPr/>
        <a:lstStyle/>
        <a:p>
          <a:endParaRPr lang="en-US"/>
        </a:p>
      </dgm:t>
    </dgm:pt>
    <dgm:pt modelId="{CF83E49C-44E8-4A54-8751-2BC185BB00F4}">
      <dgm:prSet/>
      <dgm:spPr/>
      <dgm:t>
        <a:bodyPr/>
        <a:lstStyle/>
        <a:p>
          <a:r>
            <a:rPr lang="en-CA" b="1"/>
            <a:t>Pipeline Automation:</a:t>
          </a:r>
          <a:r>
            <a:rPr lang="en-CA"/>
            <a:t> Showcases the use of Azure ML Studio’s visual interface for building scalable and reusable ML pipelines.</a:t>
          </a:r>
          <a:endParaRPr lang="en-US"/>
        </a:p>
      </dgm:t>
    </dgm:pt>
    <dgm:pt modelId="{225129D3-B619-40AC-BA15-2E210701686A}" type="parTrans" cxnId="{44D8C308-0D1F-4D7A-BE8E-9E61DA66B9A4}">
      <dgm:prSet/>
      <dgm:spPr/>
      <dgm:t>
        <a:bodyPr/>
        <a:lstStyle/>
        <a:p>
          <a:endParaRPr lang="en-US"/>
        </a:p>
      </dgm:t>
    </dgm:pt>
    <dgm:pt modelId="{196208CB-72FD-40ED-9B3C-247F1AB97289}" type="sibTrans" cxnId="{44D8C308-0D1F-4D7A-BE8E-9E61DA66B9A4}">
      <dgm:prSet/>
      <dgm:spPr/>
      <dgm:t>
        <a:bodyPr/>
        <a:lstStyle/>
        <a:p>
          <a:endParaRPr lang="en-US"/>
        </a:p>
      </dgm:t>
    </dgm:pt>
    <dgm:pt modelId="{85A86970-5EED-4E8C-9BC9-B6215EF04E44}">
      <dgm:prSet/>
      <dgm:spPr/>
      <dgm:t>
        <a:bodyPr/>
        <a:lstStyle/>
        <a:p>
          <a:r>
            <a:rPr lang="en-CA" b="1"/>
            <a:t>Interpretability &amp; Evaluation:</a:t>
          </a:r>
          <a:r>
            <a:rPr lang="en-CA"/>
            <a:t> Enables performance comparison using metrics like Accuracy, Precision, Recall, and Confusion Matrix.</a:t>
          </a:r>
          <a:endParaRPr lang="en-US"/>
        </a:p>
      </dgm:t>
    </dgm:pt>
    <dgm:pt modelId="{9E597345-A726-4369-9F12-BE9421F3C75E}" type="parTrans" cxnId="{3835ECF8-C7B1-422E-A25B-E1CDF52C4073}">
      <dgm:prSet/>
      <dgm:spPr/>
      <dgm:t>
        <a:bodyPr/>
        <a:lstStyle/>
        <a:p>
          <a:endParaRPr lang="en-US"/>
        </a:p>
      </dgm:t>
    </dgm:pt>
    <dgm:pt modelId="{5AC513C5-BD5A-4C38-B492-F354D0C27272}" type="sibTrans" cxnId="{3835ECF8-C7B1-422E-A25B-E1CDF52C4073}">
      <dgm:prSet/>
      <dgm:spPr/>
      <dgm:t>
        <a:bodyPr/>
        <a:lstStyle/>
        <a:p>
          <a:endParaRPr lang="en-US"/>
        </a:p>
      </dgm:t>
    </dgm:pt>
    <dgm:pt modelId="{C52DE676-E564-47E2-BAAE-31D1013FC5EB}" type="pres">
      <dgm:prSet presAssocID="{742AD2B1-0C12-4A8A-A40E-4AEF083995AF}" presName="root" presStyleCnt="0">
        <dgm:presLayoutVars>
          <dgm:dir/>
          <dgm:resizeHandles val="exact"/>
        </dgm:presLayoutVars>
      </dgm:prSet>
      <dgm:spPr/>
    </dgm:pt>
    <dgm:pt modelId="{A390C0B8-19DF-4CE3-984B-3813DD5A1B6D}" type="pres">
      <dgm:prSet presAssocID="{0D9C6AC1-DFD0-4258-AA1D-C014A4DB8FFB}" presName="compNode" presStyleCnt="0"/>
      <dgm:spPr/>
    </dgm:pt>
    <dgm:pt modelId="{BA6D4D09-C642-43CF-8E93-C8BB6A33CBFF}" type="pres">
      <dgm:prSet presAssocID="{0D9C6AC1-DFD0-4258-AA1D-C014A4DB8FFB}" presName="bgRect" presStyleLbl="bgShp" presStyleIdx="0" presStyleCnt="5"/>
      <dgm:spPr/>
    </dgm:pt>
    <dgm:pt modelId="{18518606-341B-4B49-AEAA-1A6175D8D251}" type="pres">
      <dgm:prSet presAssocID="{0D9C6AC1-DFD0-4258-AA1D-C014A4DB8FF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562845FA-E471-440D-A5BE-15C6265041CA}" type="pres">
      <dgm:prSet presAssocID="{0D9C6AC1-DFD0-4258-AA1D-C014A4DB8FFB}" presName="spaceRect" presStyleCnt="0"/>
      <dgm:spPr/>
    </dgm:pt>
    <dgm:pt modelId="{87BC049C-5DE6-42CF-B497-16615083CC99}" type="pres">
      <dgm:prSet presAssocID="{0D9C6AC1-DFD0-4258-AA1D-C014A4DB8FFB}" presName="parTx" presStyleLbl="revTx" presStyleIdx="0" presStyleCnt="5">
        <dgm:presLayoutVars>
          <dgm:chMax val="0"/>
          <dgm:chPref val="0"/>
        </dgm:presLayoutVars>
      </dgm:prSet>
      <dgm:spPr/>
    </dgm:pt>
    <dgm:pt modelId="{A6DAA767-56E1-4145-A014-FEE8563F76CF}" type="pres">
      <dgm:prSet presAssocID="{A1093C05-3720-4687-A755-6117EA22EBD3}" presName="sibTrans" presStyleCnt="0"/>
      <dgm:spPr/>
    </dgm:pt>
    <dgm:pt modelId="{92318BF1-6E9D-418A-BA61-3E9E037CB4E3}" type="pres">
      <dgm:prSet presAssocID="{17051962-98E0-4FB4-9270-E15159120ED3}" presName="compNode" presStyleCnt="0"/>
      <dgm:spPr/>
    </dgm:pt>
    <dgm:pt modelId="{87470DBA-EFF0-40D9-A4AB-EA23C55117BF}" type="pres">
      <dgm:prSet presAssocID="{17051962-98E0-4FB4-9270-E15159120ED3}" presName="bgRect" presStyleLbl="bgShp" presStyleIdx="1" presStyleCnt="5"/>
      <dgm:spPr/>
    </dgm:pt>
    <dgm:pt modelId="{FFF0C57B-0828-4D72-9459-486C64431D1F}" type="pres">
      <dgm:prSet presAssocID="{17051962-98E0-4FB4-9270-E15159120ED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FAB8E677-EA39-487B-8744-4B8B020ACB41}" type="pres">
      <dgm:prSet presAssocID="{17051962-98E0-4FB4-9270-E15159120ED3}" presName="spaceRect" presStyleCnt="0"/>
      <dgm:spPr/>
    </dgm:pt>
    <dgm:pt modelId="{D9425B72-A0E8-40D0-AE3B-5AC92DAE441F}" type="pres">
      <dgm:prSet presAssocID="{17051962-98E0-4FB4-9270-E15159120ED3}" presName="parTx" presStyleLbl="revTx" presStyleIdx="1" presStyleCnt="5">
        <dgm:presLayoutVars>
          <dgm:chMax val="0"/>
          <dgm:chPref val="0"/>
        </dgm:presLayoutVars>
      </dgm:prSet>
      <dgm:spPr/>
    </dgm:pt>
    <dgm:pt modelId="{2DEE463D-CA40-4AA6-8AAB-B5838C9BAB81}" type="pres">
      <dgm:prSet presAssocID="{AFE68DCD-4C4E-4D78-88CD-6DFB89E7A544}" presName="sibTrans" presStyleCnt="0"/>
      <dgm:spPr/>
    </dgm:pt>
    <dgm:pt modelId="{5FE8776D-824F-40B8-87C0-3E04E14FEFA4}" type="pres">
      <dgm:prSet presAssocID="{230F665D-8A2B-4910-8E62-28C5EDDD9483}" presName="compNode" presStyleCnt="0"/>
      <dgm:spPr/>
    </dgm:pt>
    <dgm:pt modelId="{572C2BB8-E953-4B4F-AE73-9E190F2F261E}" type="pres">
      <dgm:prSet presAssocID="{230F665D-8A2B-4910-8E62-28C5EDDD9483}" presName="bgRect" presStyleLbl="bgShp" presStyleIdx="2" presStyleCnt="5"/>
      <dgm:spPr/>
    </dgm:pt>
    <dgm:pt modelId="{F801BDF7-26ED-47DA-8837-06CF75802FE3}" type="pres">
      <dgm:prSet presAssocID="{230F665D-8A2B-4910-8E62-28C5EDDD948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ED98EF80-7544-44D7-9377-BAFD8DA51E74}" type="pres">
      <dgm:prSet presAssocID="{230F665D-8A2B-4910-8E62-28C5EDDD9483}" presName="spaceRect" presStyleCnt="0"/>
      <dgm:spPr/>
    </dgm:pt>
    <dgm:pt modelId="{41BFBD96-98C4-4411-B600-4003305D9E3B}" type="pres">
      <dgm:prSet presAssocID="{230F665D-8A2B-4910-8E62-28C5EDDD9483}" presName="parTx" presStyleLbl="revTx" presStyleIdx="2" presStyleCnt="5">
        <dgm:presLayoutVars>
          <dgm:chMax val="0"/>
          <dgm:chPref val="0"/>
        </dgm:presLayoutVars>
      </dgm:prSet>
      <dgm:spPr/>
    </dgm:pt>
    <dgm:pt modelId="{8772E5E0-EF1E-45CE-927E-4F442B92DFC4}" type="pres">
      <dgm:prSet presAssocID="{81BB8250-AAC5-411B-A861-1AB9AC6D1FC6}" presName="sibTrans" presStyleCnt="0"/>
      <dgm:spPr/>
    </dgm:pt>
    <dgm:pt modelId="{4751B35E-059E-47A2-9856-76DDE3ACD268}" type="pres">
      <dgm:prSet presAssocID="{CF83E49C-44E8-4A54-8751-2BC185BB00F4}" presName="compNode" presStyleCnt="0"/>
      <dgm:spPr/>
    </dgm:pt>
    <dgm:pt modelId="{B2DA74FF-E50C-43FD-9A15-441DB603D99C}" type="pres">
      <dgm:prSet presAssocID="{CF83E49C-44E8-4A54-8751-2BC185BB00F4}" presName="bgRect" presStyleLbl="bgShp" presStyleIdx="3" presStyleCnt="5"/>
      <dgm:spPr/>
    </dgm:pt>
    <dgm:pt modelId="{DB1DFBAD-C16B-4165-A1A1-3E168CA97BAE}" type="pres">
      <dgm:prSet presAssocID="{CF83E49C-44E8-4A54-8751-2BC185BB00F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7687798-3906-4265-993A-9949BFE2C627}" type="pres">
      <dgm:prSet presAssocID="{CF83E49C-44E8-4A54-8751-2BC185BB00F4}" presName="spaceRect" presStyleCnt="0"/>
      <dgm:spPr/>
    </dgm:pt>
    <dgm:pt modelId="{E5A6AADB-28E0-4DA8-B436-BC0CC79CFBB0}" type="pres">
      <dgm:prSet presAssocID="{CF83E49C-44E8-4A54-8751-2BC185BB00F4}" presName="parTx" presStyleLbl="revTx" presStyleIdx="3" presStyleCnt="5">
        <dgm:presLayoutVars>
          <dgm:chMax val="0"/>
          <dgm:chPref val="0"/>
        </dgm:presLayoutVars>
      </dgm:prSet>
      <dgm:spPr/>
    </dgm:pt>
    <dgm:pt modelId="{51B01E20-0A97-4144-B245-C71DCBDE8982}" type="pres">
      <dgm:prSet presAssocID="{196208CB-72FD-40ED-9B3C-247F1AB97289}" presName="sibTrans" presStyleCnt="0"/>
      <dgm:spPr/>
    </dgm:pt>
    <dgm:pt modelId="{61066AAF-CD3B-4840-99A9-482B64E97A9E}" type="pres">
      <dgm:prSet presAssocID="{85A86970-5EED-4E8C-9BC9-B6215EF04E44}" presName="compNode" presStyleCnt="0"/>
      <dgm:spPr/>
    </dgm:pt>
    <dgm:pt modelId="{E7514515-F6B4-445A-9FB5-7BDD677B83D9}" type="pres">
      <dgm:prSet presAssocID="{85A86970-5EED-4E8C-9BC9-B6215EF04E44}" presName="bgRect" presStyleLbl="bgShp" presStyleIdx="4" presStyleCnt="5"/>
      <dgm:spPr/>
    </dgm:pt>
    <dgm:pt modelId="{D9EE2798-2A8A-483D-BE53-2F70A3F02AE9}" type="pres">
      <dgm:prSet presAssocID="{85A86970-5EED-4E8C-9BC9-B6215EF04E4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A9738A6B-3905-4868-ACDB-4E464F02701A}" type="pres">
      <dgm:prSet presAssocID="{85A86970-5EED-4E8C-9BC9-B6215EF04E44}" presName="spaceRect" presStyleCnt="0"/>
      <dgm:spPr/>
    </dgm:pt>
    <dgm:pt modelId="{4E21B636-43F4-4FD6-9982-6F9676910717}" type="pres">
      <dgm:prSet presAssocID="{85A86970-5EED-4E8C-9BC9-B6215EF04E44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4D8C308-0D1F-4D7A-BE8E-9E61DA66B9A4}" srcId="{742AD2B1-0C12-4A8A-A40E-4AEF083995AF}" destId="{CF83E49C-44E8-4A54-8751-2BC185BB00F4}" srcOrd="3" destOrd="0" parTransId="{225129D3-B619-40AC-BA15-2E210701686A}" sibTransId="{196208CB-72FD-40ED-9B3C-247F1AB97289}"/>
    <dgm:cxn modelId="{7285FF5F-28C4-4ECB-82F8-7DCBF3346EED}" type="presOf" srcId="{230F665D-8A2B-4910-8E62-28C5EDDD9483}" destId="{41BFBD96-98C4-4411-B600-4003305D9E3B}" srcOrd="0" destOrd="0" presId="urn:microsoft.com/office/officeart/2018/2/layout/IconVerticalSolidList"/>
    <dgm:cxn modelId="{67906469-271B-4444-9300-B79CF415B538}" type="presOf" srcId="{17051962-98E0-4FB4-9270-E15159120ED3}" destId="{D9425B72-A0E8-40D0-AE3B-5AC92DAE441F}" srcOrd="0" destOrd="0" presId="urn:microsoft.com/office/officeart/2018/2/layout/IconVerticalSolidList"/>
    <dgm:cxn modelId="{4629947F-FE93-4EBE-AA2C-6E18B2C7E612}" type="presOf" srcId="{0D9C6AC1-DFD0-4258-AA1D-C014A4DB8FFB}" destId="{87BC049C-5DE6-42CF-B497-16615083CC99}" srcOrd="0" destOrd="0" presId="urn:microsoft.com/office/officeart/2018/2/layout/IconVerticalSolidList"/>
    <dgm:cxn modelId="{CF6E5591-8AD6-4B4D-BB9A-628222BF3C14}" srcId="{742AD2B1-0C12-4A8A-A40E-4AEF083995AF}" destId="{17051962-98E0-4FB4-9270-E15159120ED3}" srcOrd="1" destOrd="0" parTransId="{35FA7D58-00CD-42C0-91EC-2CB445CB321A}" sibTransId="{AFE68DCD-4C4E-4D78-88CD-6DFB89E7A544}"/>
    <dgm:cxn modelId="{CFBFE89D-E439-4D36-AF42-EA5A767FECF5}" type="presOf" srcId="{CF83E49C-44E8-4A54-8751-2BC185BB00F4}" destId="{E5A6AADB-28E0-4DA8-B436-BC0CC79CFBB0}" srcOrd="0" destOrd="0" presId="urn:microsoft.com/office/officeart/2018/2/layout/IconVerticalSolidList"/>
    <dgm:cxn modelId="{6249EBA0-FC3A-4C84-AA3F-A127BA92529D}" type="presOf" srcId="{742AD2B1-0C12-4A8A-A40E-4AEF083995AF}" destId="{C52DE676-E564-47E2-BAAE-31D1013FC5EB}" srcOrd="0" destOrd="0" presId="urn:microsoft.com/office/officeart/2018/2/layout/IconVerticalSolidList"/>
    <dgm:cxn modelId="{CABABBB5-0361-4873-BFE3-3E6D565FB4A2}" srcId="{742AD2B1-0C12-4A8A-A40E-4AEF083995AF}" destId="{230F665D-8A2B-4910-8E62-28C5EDDD9483}" srcOrd="2" destOrd="0" parTransId="{4D6D1F73-A576-4308-8C9E-C85FD2D8F0E3}" sibTransId="{81BB8250-AAC5-411B-A861-1AB9AC6D1FC6}"/>
    <dgm:cxn modelId="{56E108BF-D722-47D6-869F-DD305892D5B3}" type="presOf" srcId="{85A86970-5EED-4E8C-9BC9-B6215EF04E44}" destId="{4E21B636-43F4-4FD6-9982-6F9676910717}" srcOrd="0" destOrd="0" presId="urn:microsoft.com/office/officeart/2018/2/layout/IconVerticalSolidList"/>
    <dgm:cxn modelId="{AFEE71DF-89E8-44F9-B328-6171C8632D1D}" srcId="{742AD2B1-0C12-4A8A-A40E-4AEF083995AF}" destId="{0D9C6AC1-DFD0-4258-AA1D-C014A4DB8FFB}" srcOrd="0" destOrd="0" parTransId="{87A7D698-612B-4D22-AAB5-86702C54DF25}" sibTransId="{A1093C05-3720-4687-A755-6117EA22EBD3}"/>
    <dgm:cxn modelId="{3835ECF8-C7B1-422E-A25B-E1CDF52C4073}" srcId="{742AD2B1-0C12-4A8A-A40E-4AEF083995AF}" destId="{85A86970-5EED-4E8C-9BC9-B6215EF04E44}" srcOrd="4" destOrd="0" parTransId="{9E597345-A726-4369-9F12-BE9421F3C75E}" sibTransId="{5AC513C5-BD5A-4C38-B492-F354D0C27272}"/>
    <dgm:cxn modelId="{5E5A0652-5551-4014-A878-6752D2140057}" type="presParOf" srcId="{C52DE676-E564-47E2-BAAE-31D1013FC5EB}" destId="{A390C0B8-19DF-4CE3-984B-3813DD5A1B6D}" srcOrd="0" destOrd="0" presId="urn:microsoft.com/office/officeart/2018/2/layout/IconVerticalSolidList"/>
    <dgm:cxn modelId="{13BA81A4-83CB-4AF2-A414-5B342C6BC3B5}" type="presParOf" srcId="{A390C0B8-19DF-4CE3-984B-3813DD5A1B6D}" destId="{BA6D4D09-C642-43CF-8E93-C8BB6A33CBFF}" srcOrd="0" destOrd="0" presId="urn:microsoft.com/office/officeart/2018/2/layout/IconVerticalSolidList"/>
    <dgm:cxn modelId="{12B04516-72C5-4503-B3C5-8CD9ADD270EF}" type="presParOf" srcId="{A390C0B8-19DF-4CE3-984B-3813DD5A1B6D}" destId="{18518606-341B-4B49-AEAA-1A6175D8D251}" srcOrd="1" destOrd="0" presId="urn:microsoft.com/office/officeart/2018/2/layout/IconVerticalSolidList"/>
    <dgm:cxn modelId="{43A9912A-FFDC-48C8-B71E-106812607D0D}" type="presParOf" srcId="{A390C0B8-19DF-4CE3-984B-3813DD5A1B6D}" destId="{562845FA-E471-440D-A5BE-15C6265041CA}" srcOrd="2" destOrd="0" presId="urn:microsoft.com/office/officeart/2018/2/layout/IconVerticalSolidList"/>
    <dgm:cxn modelId="{F0010A94-017D-4D04-8BCC-7D434D839104}" type="presParOf" srcId="{A390C0B8-19DF-4CE3-984B-3813DD5A1B6D}" destId="{87BC049C-5DE6-42CF-B497-16615083CC99}" srcOrd="3" destOrd="0" presId="urn:microsoft.com/office/officeart/2018/2/layout/IconVerticalSolidList"/>
    <dgm:cxn modelId="{2654944C-F0B4-43B2-9BEA-A4FB9F849F80}" type="presParOf" srcId="{C52DE676-E564-47E2-BAAE-31D1013FC5EB}" destId="{A6DAA767-56E1-4145-A014-FEE8563F76CF}" srcOrd="1" destOrd="0" presId="urn:microsoft.com/office/officeart/2018/2/layout/IconVerticalSolidList"/>
    <dgm:cxn modelId="{6A470564-247B-459A-8ADE-4A49BF3BA0E6}" type="presParOf" srcId="{C52DE676-E564-47E2-BAAE-31D1013FC5EB}" destId="{92318BF1-6E9D-418A-BA61-3E9E037CB4E3}" srcOrd="2" destOrd="0" presId="urn:microsoft.com/office/officeart/2018/2/layout/IconVerticalSolidList"/>
    <dgm:cxn modelId="{9C3A7406-1267-466C-ACC8-6508A40AABD3}" type="presParOf" srcId="{92318BF1-6E9D-418A-BA61-3E9E037CB4E3}" destId="{87470DBA-EFF0-40D9-A4AB-EA23C55117BF}" srcOrd="0" destOrd="0" presId="urn:microsoft.com/office/officeart/2018/2/layout/IconVerticalSolidList"/>
    <dgm:cxn modelId="{3DC39B5E-2808-485E-A8EF-19E45A694C91}" type="presParOf" srcId="{92318BF1-6E9D-418A-BA61-3E9E037CB4E3}" destId="{FFF0C57B-0828-4D72-9459-486C64431D1F}" srcOrd="1" destOrd="0" presId="urn:microsoft.com/office/officeart/2018/2/layout/IconVerticalSolidList"/>
    <dgm:cxn modelId="{32FF560B-F2E3-4721-851E-2847D421B5BA}" type="presParOf" srcId="{92318BF1-6E9D-418A-BA61-3E9E037CB4E3}" destId="{FAB8E677-EA39-487B-8744-4B8B020ACB41}" srcOrd="2" destOrd="0" presId="urn:microsoft.com/office/officeart/2018/2/layout/IconVerticalSolidList"/>
    <dgm:cxn modelId="{269B8D4A-3E1E-47E7-816C-CC07988F1CE1}" type="presParOf" srcId="{92318BF1-6E9D-418A-BA61-3E9E037CB4E3}" destId="{D9425B72-A0E8-40D0-AE3B-5AC92DAE441F}" srcOrd="3" destOrd="0" presId="urn:microsoft.com/office/officeart/2018/2/layout/IconVerticalSolidList"/>
    <dgm:cxn modelId="{0BA32592-A16C-4A27-ADEF-2BAFF9509C84}" type="presParOf" srcId="{C52DE676-E564-47E2-BAAE-31D1013FC5EB}" destId="{2DEE463D-CA40-4AA6-8AAB-B5838C9BAB81}" srcOrd="3" destOrd="0" presId="urn:microsoft.com/office/officeart/2018/2/layout/IconVerticalSolidList"/>
    <dgm:cxn modelId="{16A545C3-7F0A-4C57-B287-AE3FF2ED2B0B}" type="presParOf" srcId="{C52DE676-E564-47E2-BAAE-31D1013FC5EB}" destId="{5FE8776D-824F-40B8-87C0-3E04E14FEFA4}" srcOrd="4" destOrd="0" presId="urn:microsoft.com/office/officeart/2018/2/layout/IconVerticalSolidList"/>
    <dgm:cxn modelId="{5E047C1F-6189-4151-B0EB-F38750898ADD}" type="presParOf" srcId="{5FE8776D-824F-40B8-87C0-3E04E14FEFA4}" destId="{572C2BB8-E953-4B4F-AE73-9E190F2F261E}" srcOrd="0" destOrd="0" presId="urn:microsoft.com/office/officeart/2018/2/layout/IconVerticalSolidList"/>
    <dgm:cxn modelId="{1C2B806C-13CE-49F6-8241-07425C75A543}" type="presParOf" srcId="{5FE8776D-824F-40B8-87C0-3E04E14FEFA4}" destId="{F801BDF7-26ED-47DA-8837-06CF75802FE3}" srcOrd="1" destOrd="0" presId="urn:microsoft.com/office/officeart/2018/2/layout/IconVerticalSolidList"/>
    <dgm:cxn modelId="{F6481DC4-813B-4B01-9144-A19DB1C5A1B0}" type="presParOf" srcId="{5FE8776D-824F-40B8-87C0-3E04E14FEFA4}" destId="{ED98EF80-7544-44D7-9377-BAFD8DA51E74}" srcOrd="2" destOrd="0" presId="urn:microsoft.com/office/officeart/2018/2/layout/IconVerticalSolidList"/>
    <dgm:cxn modelId="{C289DC17-A754-4441-88C2-2AE8D14846F7}" type="presParOf" srcId="{5FE8776D-824F-40B8-87C0-3E04E14FEFA4}" destId="{41BFBD96-98C4-4411-B600-4003305D9E3B}" srcOrd="3" destOrd="0" presId="urn:microsoft.com/office/officeart/2018/2/layout/IconVerticalSolidList"/>
    <dgm:cxn modelId="{F563A9AF-3170-4667-A0F3-3697E0BC7B3D}" type="presParOf" srcId="{C52DE676-E564-47E2-BAAE-31D1013FC5EB}" destId="{8772E5E0-EF1E-45CE-927E-4F442B92DFC4}" srcOrd="5" destOrd="0" presId="urn:microsoft.com/office/officeart/2018/2/layout/IconVerticalSolidList"/>
    <dgm:cxn modelId="{A00AB7CB-C33F-475F-8BFA-14DDA0E93759}" type="presParOf" srcId="{C52DE676-E564-47E2-BAAE-31D1013FC5EB}" destId="{4751B35E-059E-47A2-9856-76DDE3ACD268}" srcOrd="6" destOrd="0" presId="urn:microsoft.com/office/officeart/2018/2/layout/IconVerticalSolidList"/>
    <dgm:cxn modelId="{23E10BCA-B379-44F8-86D2-0201257FE82C}" type="presParOf" srcId="{4751B35E-059E-47A2-9856-76DDE3ACD268}" destId="{B2DA74FF-E50C-43FD-9A15-441DB603D99C}" srcOrd="0" destOrd="0" presId="urn:microsoft.com/office/officeart/2018/2/layout/IconVerticalSolidList"/>
    <dgm:cxn modelId="{4C01CA52-9040-44D2-9B2B-6B9C20CD5955}" type="presParOf" srcId="{4751B35E-059E-47A2-9856-76DDE3ACD268}" destId="{DB1DFBAD-C16B-4165-A1A1-3E168CA97BAE}" srcOrd="1" destOrd="0" presId="urn:microsoft.com/office/officeart/2018/2/layout/IconVerticalSolidList"/>
    <dgm:cxn modelId="{DD8636E5-F7A4-4016-AC19-78CD9ED3C6EC}" type="presParOf" srcId="{4751B35E-059E-47A2-9856-76DDE3ACD268}" destId="{47687798-3906-4265-993A-9949BFE2C627}" srcOrd="2" destOrd="0" presId="urn:microsoft.com/office/officeart/2018/2/layout/IconVerticalSolidList"/>
    <dgm:cxn modelId="{1C612079-C4B0-4089-BDDB-5F8424AAD01E}" type="presParOf" srcId="{4751B35E-059E-47A2-9856-76DDE3ACD268}" destId="{E5A6AADB-28E0-4DA8-B436-BC0CC79CFBB0}" srcOrd="3" destOrd="0" presId="urn:microsoft.com/office/officeart/2018/2/layout/IconVerticalSolidList"/>
    <dgm:cxn modelId="{03C9D317-DAB0-4CAF-BEDD-D678EBB3F3D9}" type="presParOf" srcId="{C52DE676-E564-47E2-BAAE-31D1013FC5EB}" destId="{51B01E20-0A97-4144-B245-C71DCBDE8982}" srcOrd="7" destOrd="0" presId="urn:microsoft.com/office/officeart/2018/2/layout/IconVerticalSolidList"/>
    <dgm:cxn modelId="{FDE1D0AA-21ED-4D7E-8396-2B94D1D64089}" type="presParOf" srcId="{C52DE676-E564-47E2-BAAE-31D1013FC5EB}" destId="{61066AAF-CD3B-4840-99A9-482B64E97A9E}" srcOrd="8" destOrd="0" presId="urn:microsoft.com/office/officeart/2018/2/layout/IconVerticalSolidList"/>
    <dgm:cxn modelId="{607C91B1-207F-420A-99F7-CEAACF999902}" type="presParOf" srcId="{61066AAF-CD3B-4840-99A9-482B64E97A9E}" destId="{E7514515-F6B4-445A-9FB5-7BDD677B83D9}" srcOrd="0" destOrd="0" presId="urn:microsoft.com/office/officeart/2018/2/layout/IconVerticalSolidList"/>
    <dgm:cxn modelId="{A9736134-0234-4732-A1CB-198E0B91F222}" type="presParOf" srcId="{61066AAF-CD3B-4840-99A9-482B64E97A9E}" destId="{D9EE2798-2A8A-483D-BE53-2F70A3F02AE9}" srcOrd="1" destOrd="0" presId="urn:microsoft.com/office/officeart/2018/2/layout/IconVerticalSolidList"/>
    <dgm:cxn modelId="{745A2697-A4B5-4ED6-AD74-0BB5EB64EAAB}" type="presParOf" srcId="{61066AAF-CD3B-4840-99A9-482B64E97A9E}" destId="{A9738A6B-3905-4868-ACDB-4E464F02701A}" srcOrd="2" destOrd="0" presId="urn:microsoft.com/office/officeart/2018/2/layout/IconVerticalSolidList"/>
    <dgm:cxn modelId="{C455315F-3D36-45D4-8DB7-EC774C6E3DC2}" type="presParOf" srcId="{61066AAF-CD3B-4840-99A9-482B64E97A9E}" destId="{4E21B636-43F4-4FD6-9982-6F967691071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DB3DC3-6420-43CB-AABB-2A4B941BE335}" type="doc">
      <dgm:prSet loTypeId="urn:microsoft.com/office/officeart/2005/8/layout/default" loCatId="list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C40D74D1-A206-45DB-8DC8-2E294F4A4588}">
      <dgm:prSet/>
      <dgm:spPr/>
      <dgm:t>
        <a:bodyPr/>
        <a:lstStyle/>
        <a:p>
          <a:pPr>
            <a:defRPr cap="all"/>
          </a:pPr>
          <a:r>
            <a:rPr lang="en-CA" b="1"/>
            <a:t>Normal Weight:</a:t>
          </a:r>
          <a:r>
            <a:rPr lang="en-CA"/>
            <a:t> 89.7% correctly predicted.</a:t>
          </a:r>
          <a:endParaRPr lang="en-US"/>
        </a:p>
      </dgm:t>
    </dgm:pt>
    <dgm:pt modelId="{882C9042-6DEF-4B0F-BFC8-BF0763A66214}" type="parTrans" cxnId="{7F1B0E6B-9826-4703-920B-1EE8A16939DA}">
      <dgm:prSet/>
      <dgm:spPr/>
      <dgm:t>
        <a:bodyPr/>
        <a:lstStyle/>
        <a:p>
          <a:endParaRPr lang="en-US"/>
        </a:p>
      </dgm:t>
    </dgm:pt>
    <dgm:pt modelId="{EECB71FC-1D32-4CD8-A151-2D27452A2CCC}" type="sibTrans" cxnId="{7F1B0E6B-9826-4703-920B-1EE8A16939DA}">
      <dgm:prSet/>
      <dgm:spPr/>
      <dgm:t>
        <a:bodyPr/>
        <a:lstStyle/>
        <a:p>
          <a:endParaRPr lang="en-US"/>
        </a:p>
      </dgm:t>
    </dgm:pt>
    <dgm:pt modelId="{1479826E-4414-4998-99DD-7439C327F637}">
      <dgm:prSet/>
      <dgm:spPr/>
      <dgm:t>
        <a:bodyPr/>
        <a:lstStyle/>
        <a:p>
          <a:pPr>
            <a:defRPr cap="all"/>
          </a:pPr>
          <a:r>
            <a:rPr lang="en-CA" b="1"/>
            <a:t>Obese, Overweight, Underweight:</a:t>
          </a:r>
          <a:r>
            <a:rPr lang="en-CA"/>
            <a:t> All 100% correctly predicted — meaning the model</a:t>
          </a:r>
          <a:endParaRPr lang="en-US"/>
        </a:p>
      </dgm:t>
    </dgm:pt>
    <dgm:pt modelId="{E1A370A2-BC45-4BFF-8485-DFE26341F467}" type="parTrans" cxnId="{2400A6A8-549F-4746-B83F-42F732FD9F6B}">
      <dgm:prSet/>
      <dgm:spPr/>
      <dgm:t>
        <a:bodyPr/>
        <a:lstStyle/>
        <a:p>
          <a:endParaRPr lang="en-US"/>
        </a:p>
      </dgm:t>
    </dgm:pt>
    <dgm:pt modelId="{6A961671-5FBF-4A1A-B1D4-172DADF2A459}" type="sibTrans" cxnId="{2400A6A8-549F-4746-B83F-42F732FD9F6B}">
      <dgm:prSet/>
      <dgm:spPr/>
      <dgm:t>
        <a:bodyPr/>
        <a:lstStyle/>
        <a:p>
          <a:endParaRPr lang="en-US"/>
        </a:p>
      </dgm:t>
    </dgm:pt>
    <dgm:pt modelId="{0B162FB4-7FCA-452E-AF4B-145FCA90F8A0}">
      <dgm:prSet/>
      <dgm:spPr/>
      <dgm:t>
        <a:bodyPr/>
        <a:lstStyle/>
        <a:p>
          <a:pPr>
            <a:defRPr cap="all"/>
          </a:pPr>
          <a:r>
            <a:rPr lang="en-CA" b="1"/>
            <a:t>perfectly recognized</a:t>
          </a:r>
          <a:r>
            <a:rPr lang="en-CA"/>
            <a:t> these three classes.</a:t>
          </a:r>
          <a:endParaRPr lang="en-US"/>
        </a:p>
      </dgm:t>
    </dgm:pt>
    <dgm:pt modelId="{E0A617CE-87C8-41B1-ADF7-4D684CE2FB59}" type="parTrans" cxnId="{FB93545D-F9BD-4261-A159-73777CF68A22}">
      <dgm:prSet/>
      <dgm:spPr/>
      <dgm:t>
        <a:bodyPr/>
        <a:lstStyle/>
        <a:p>
          <a:endParaRPr lang="en-US"/>
        </a:p>
      </dgm:t>
    </dgm:pt>
    <dgm:pt modelId="{B284C01C-74FA-445B-B72B-0D0DCDC03ADF}" type="sibTrans" cxnId="{FB93545D-F9BD-4261-A159-73777CF68A22}">
      <dgm:prSet/>
      <dgm:spPr/>
      <dgm:t>
        <a:bodyPr/>
        <a:lstStyle/>
        <a:p>
          <a:endParaRPr lang="en-US"/>
        </a:p>
      </dgm:t>
    </dgm:pt>
    <dgm:pt modelId="{6CB4F072-3648-4997-9CFB-6C1438C4C76D}">
      <dgm:prSet/>
      <dgm:spPr/>
      <dgm:t>
        <a:bodyPr/>
        <a:lstStyle/>
        <a:p>
          <a:pPr>
            <a:defRPr cap="all"/>
          </a:pPr>
          <a:r>
            <a:rPr lang="en-CA"/>
            <a:t>Only a small portion (10.3%) of </a:t>
          </a:r>
          <a:r>
            <a:rPr lang="en-CA" i="1"/>
            <a:t>Normal Weight</a:t>
          </a:r>
          <a:r>
            <a:rPr lang="en-CA"/>
            <a:t> individuals were misclassified as </a:t>
          </a:r>
          <a:r>
            <a:rPr lang="en-CA" i="1"/>
            <a:t>Overweight</a:t>
          </a:r>
          <a:r>
            <a:rPr lang="en-CA"/>
            <a:t>.</a:t>
          </a:r>
          <a:endParaRPr lang="en-US"/>
        </a:p>
      </dgm:t>
    </dgm:pt>
    <dgm:pt modelId="{DD7BF610-B946-43FC-AD70-D03582475EE2}" type="parTrans" cxnId="{EECBDFF1-EE89-479B-832B-3CB8E3F5E690}">
      <dgm:prSet/>
      <dgm:spPr/>
      <dgm:t>
        <a:bodyPr/>
        <a:lstStyle/>
        <a:p>
          <a:endParaRPr lang="en-US"/>
        </a:p>
      </dgm:t>
    </dgm:pt>
    <dgm:pt modelId="{8221EF35-2FAF-4B09-A19C-6B3882408401}" type="sibTrans" cxnId="{EECBDFF1-EE89-479B-832B-3CB8E3F5E690}">
      <dgm:prSet/>
      <dgm:spPr/>
      <dgm:t>
        <a:bodyPr/>
        <a:lstStyle/>
        <a:p>
          <a:endParaRPr lang="en-US"/>
        </a:p>
      </dgm:t>
    </dgm:pt>
    <dgm:pt modelId="{CD8FF3C9-EF50-4E0E-8B20-DDB81E00BC8B}">
      <dgm:prSet/>
      <dgm:spPr/>
      <dgm:t>
        <a:bodyPr/>
        <a:lstStyle/>
        <a:p>
          <a:pPr>
            <a:defRPr cap="all"/>
          </a:pPr>
          <a:r>
            <a:rPr lang="en-CA"/>
            <a:t>📌 </a:t>
          </a:r>
          <a:r>
            <a:rPr lang="en-CA" i="1"/>
            <a:t>Insight:</a:t>
          </a:r>
          <a:r>
            <a:rPr lang="en-CA"/>
            <a:t> The model performs especially well in detecting more distinct categories like "Obese" and "Underweight", and has only minor confusion between "Normal" and "Overweight" cases — which is common due to close BMI boundaries.</a:t>
          </a:r>
          <a:endParaRPr lang="en-US"/>
        </a:p>
      </dgm:t>
    </dgm:pt>
    <dgm:pt modelId="{03734145-0AD2-46B4-AB9A-BF17AE2860BA}" type="parTrans" cxnId="{49AB20DF-4D76-40D4-AA4B-B7E219871DF4}">
      <dgm:prSet/>
      <dgm:spPr/>
      <dgm:t>
        <a:bodyPr/>
        <a:lstStyle/>
        <a:p>
          <a:endParaRPr lang="en-US"/>
        </a:p>
      </dgm:t>
    </dgm:pt>
    <dgm:pt modelId="{C214F963-670D-4495-8C71-51897F3F4D16}" type="sibTrans" cxnId="{49AB20DF-4D76-40D4-AA4B-B7E219871DF4}">
      <dgm:prSet/>
      <dgm:spPr/>
      <dgm:t>
        <a:bodyPr/>
        <a:lstStyle/>
        <a:p>
          <a:endParaRPr lang="en-US"/>
        </a:p>
      </dgm:t>
    </dgm:pt>
    <dgm:pt modelId="{A479C65C-E9F8-B94B-81CA-8B4B4AFB9762}" type="pres">
      <dgm:prSet presAssocID="{F2DB3DC3-6420-43CB-AABB-2A4B941BE335}" presName="diagram" presStyleCnt="0">
        <dgm:presLayoutVars>
          <dgm:dir/>
          <dgm:resizeHandles val="exact"/>
        </dgm:presLayoutVars>
      </dgm:prSet>
      <dgm:spPr/>
    </dgm:pt>
    <dgm:pt modelId="{B494DF65-4C51-3C4D-B9F7-6BA6BBA0640B}" type="pres">
      <dgm:prSet presAssocID="{C40D74D1-A206-45DB-8DC8-2E294F4A4588}" presName="node" presStyleLbl="node1" presStyleIdx="0" presStyleCnt="5">
        <dgm:presLayoutVars>
          <dgm:bulletEnabled val="1"/>
        </dgm:presLayoutVars>
      </dgm:prSet>
      <dgm:spPr/>
    </dgm:pt>
    <dgm:pt modelId="{54AF1C45-6CC6-0C42-82C4-F03F55362132}" type="pres">
      <dgm:prSet presAssocID="{EECB71FC-1D32-4CD8-A151-2D27452A2CCC}" presName="sibTrans" presStyleCnt="0"/>
      <dgm:spPr/>
    </dgm:pt>
    <dgm:pt modelId="{70CF6CB6-61BE-7A40-A76E-81F19397D370}" type="pres">
      <dgm:prSet presAssocID="{1479826E-4414-4998-99DD-7439C327F637}" presName="node" presStyleLbl="node1" presStyleIdx="1" presStyleCnt="5">
        <dgm:presLayoutVars>
          <dgm:bulletEnabled val="1"/>
        </dgm:presLayoutVars>
      </dgm:prSet>
      <dgm:spPr/>
    </dgm:pt>
    <dgm:pt modelId="{3E59A2DB-F00F-FA4C-BC9F-ED8EFE4AEE9D}" type="pres">
      <dgm:prSet presAssocID="{6A961671-5FBF-4A1A-B1D4-172DADF2A459}" presName="sibTrans" presStyleCnt="0"/>
      <dgm:spPr/>
    </dgm:pt>
    <dgm:pt modelId="{E4F95206-65E7-F147-9770-FDF1292619A2}" type="pres">
      <dgm:prSet presAssocID="{0B162FB4-7FCA-452E-AF4B-145FCA90F8A0}" presName="node" presStyleLbl="node1" presStyleIdx="2" presStyleCnt="5">
        <dgm:presLayoutVars>
          <dgm:bulletEnabled val="1"/>
        </dgm:presLayoutVars>
      </dgm:prSet>
      <dgm:spPr/>
    </dgm:pt>
    <dgm:pt modelId="{6DDE332E-BE00-A34C-99C9-8A1803DD75F0}" type="pres">
      <dgm:prSet presAssocID="{B284C01C-74FA-445B-B72B-0D0DCDC03ADF}" presName="sibTrans" presStyleCnt="0"/>
      <dgm:spPr/>
    </dgm:pt>
    <dgm:pt modelId="{55167372-322D-9248-A148-753AB239B3C1}" type="pres">
      <dgm:prSet presAssocID="{6CB4F072-3648-4997-9CFB-6C1438C4C76D}" presName="node" presStyleLbl="node1" presStyleIdx="3" presStyleCnt="5">
        <dgm:presLayoutVars>
          <dgm:bulletEnabled val="1"/>
        </dgm:presLayoutVars>
      </dgm:prSet>
      <dgm:spPr/>
    </dgm:pt>
    <dgm:pt modelId="{C6DA0FAB-7693-7B44-9863-AECC4DDFDDAD}" type="pres">
      <dgm:prSet presAssocID="{8221EF35-2FAF-4B09-A19C-6B3882408401}" presName="sibTrans" presStyleCnt="0"/>
      <dgm:spPr/>
    </dgm:pt>
    <dgm:pt modelId="{FAA8361E-49E6-2D41-BAE8-849FEE301CF6}" type="pres">
      <dgm:prSet presAssocID="{CD8FF3C9-EF50-4E0E-8B20-DDB81E00BC8B}" presName="node" presStyleLbl="node1" presStyleIdx="4" presStyleCnt="5">
        <dgm:presLayoutVars>
          <dgm:bulletEnabled val="1"/>
        </dgm:presLayoutVars>
      </dgm:prSet>
      <dgm:spPr/>
    </dgm:pt>
  </dgm:ptLst>
  <dgm:cxnLst>
    <dgm:cxn modelId="{1E24132C-C9D9-654B-9B7C-F12DB74BD039}" type="presOf" srcId="{F2DB3DC3-6420-43CB-AABB-2A4B941BE335}" destId="{A479C65C-E9F8-B94B-81CA-8B4B4AFB9762}" srcOrd="0" destOrd="0" presId="urn:microsoft.com/office/officeart/2005/8/layout/default"/>
    <dgm:cxn modelId="{4B4CD034-5331-9944-BFF0-989CF3061421}" type="presOf" srcId="{C40D74D1-A206-45DB-8DC8-2E294F4A4588}" destId="{B494DF65-4C51-3C4D-B9F7-6BA6BBA0640B}" srcOrd="0" destOrd="0" presId="urn:microsoft.com/office/officeart/2005/8/layout/default"/>
    <dgm:cxn modelId="{8E907654-C318-4D41-B54E-14DCD51D0A52}" type="presOf" srcId="{0B162FB4-7FCA-452E-AF4B-145FCA90F8A0}" destId="{E4F95206-65E7-F147-9770-FDF1292619A2}" srcOrd="0" destOrd="0" presId="urn:microsoft.com/office/officeart/2005/8/layout/default"/>
    <dgm:cxn modelId="{FB93545D-F9BD-4261-A159-73777CF68A22}" srcId="{F2DB3DC3-6420-43CB-AABB-2A4B941BE335}" destId="{0B162FB4-7FCA-452E-AF4B-145FCA90F8A0}" srcOrd="2" destOrd="0" parTransId="{E0A617CE-87C8-41B1-ADF7-4D684CE2FB59}" sibTransId="{B284C01C-74FA-445B-B72B-0D0DCDC03ADF}"/>
    <dgm:cxn modelId="{BB4C5F62-82F8-434D-999A-6E20FD4DB6D9}" type="presOf" srcId="{CD8FF3C9-EF50-4E0E-8B20-DDB81E00BC8B}" destId="{FAA8361E-49E6-2D41-BAE8-849FEE301CF6}" srcOrd="0" destOrd="0" presId="urn:microsoft.com/office/officeart/2005/8/layout/default"/>
    <dgm:cxn modelId="{7F1B0E6B-9826-4703-920B-1EE8A16939DA}" srcId="{F2DB3DC3-6420-43CB-AABB-2A4B941BE335}" destId="{C40D74D1-A206-45DB-8DC8-2E294F4A4588}" srcOrd="0" destOrd="0" parTransId="{882C9042-6DEF-4B0F-BFC8-BF0763A66214}" sibTransId="{EECB71FC-1D32-4CD8-A151-2D27452A2CCC}"/>
    <dgm:cxn modelId="{7E90209D-7694-7248-BB5A-BFF5D86D0F68}" type="presOf" srcId="{6CB4F072-3648-4997-9CFB-6C1438C4C76D}" destId="{55167372-322D-9248-A148-753AB239B3C1}" srcOrd="0" destOrd="0" presId="urn:microsoft.com/office/officeart/2005/8/layout/default"/>
    <dgm:cxn modelId="{2400A6A8-549F-4746-B83F-42F732FD9F6B}" srcId="{F2DB3DC3-6420-43CB-AABB-2A4B941BE335}" destId="{1479826E-4414-4998-99DD-7439C327F637}" srcOrd="1" destOrd="0" parTransId="{E1A370A2-BC45-4BFF-8485-DFE26341F467}" sibTransId="{6A961671-5FBF-4A1A-B1D4-172DADF2A459}"/>
    <dgm:cxn modelId="{2C4048DB-BA85-6748-8A66-194A68B3D0B4}" type="presOf" srcId="{1479826E-4414-4998-99DD-7439C327F637}" destId="{70CF6CB6-61BE-7A40-A76E-81F19397D370}" srcOrd="0" destOrd="0" presId="urn:microsoft.com/office/officeart/2005/8/layout/default"/>
    <dgm:cxn modelId="{49AB20DF-4D76-40D4-AA4B-B7E219871DF4}" srcId="{F2DB3DC3-6420-43CB-AABB-2A4B941BE335}" destId="{CD8FF3C9-EF50-4E0E-8B20-DDB81E00BC8B}" srcOrd="4" destOrd="0" parTransId="{03734145-0AD2-46B4-AB9A-BF17AE2860BA}" sibTransId="{C214F963-670D-4495-8C71-51897F3F4D16}"/>
    <dgm:cxn modelId="{EECBDFF1-EE89-479B-832B-3CB8E3F5E690}" srcId="{F2DB3DC3-6420-43CB-AABB-2A4B941BE335}" destId="{6CB4F072-3648-4997-9CFB-6C1438C4C76D}" srcOrd="3" destOrd="0" parTransId="{DD7BF610-B946-43FC-AD70-D03582475EE2}" sibTransId="{8221EF35-2FAF-4B09-A19C-6B3882408401}"/>
    <dgm:cxn modelId="{C8082290-0B46-0F4A-AA84-2B6A5AF9E18A}" type="presParOf" srcId="{A479C65C-E9F8-B94B-81CA-8B4B4AFB9762}" destId="{B494DF65-4C51-3C4D-B9F7-6BA6BBA0640B}" srcOrd="0" destOrd="0" presId="urn:microsoft.com/office/officeart/2005/8/layout/default"/>
    <dgm:cxn modelId="{ABF140A7-76DE-3545-9A09-53F4F731B31D}" type="presParOf" srcId="{A479C65C-E9F8-B94B-81CA-8B4B4AFB9762}" destId="{54AF1C45-6CC6-0C42-82C4-F03F55362132}" srcOrd="1" destOrd="0" presId="urn:microsoft.com/office/officeart/2005/8/layout/default"/>
    <dgm:cxn modelId="{4035273A-43B3-9C4A-98A9-3A00B98EA92E}" type="presParOf" srcId="{A479C65C-E9F8-B94B-81CA-8B4B4AFB9762}" destId="{70CF6CB6-61BE-7A40-A76E-81F19397D370}" srcOrd="2" destOrd="0" presId="urn:microsoft.com/office/officeart/2005/8/layout/default"/>
    <dgm:cxn modelId="{30C6DAA7-7882-DB43-93AC-8FC9406E732D}" type="presParOf" srcId="{A479C65C-E9F8-B94B-81CA-8B4B4AFB9762}" destId="{3E59A2DB-F00F-FA4C-BC9F-ED8EFE4AEE9D}" srcOrd="3" destOrd="0" presId="urn:microsoft.com/office/officeart/2005/8/layout/default"/>
    <dgm:cxn modelId="{24BAA8FF-3C65-A04F-9063-98F58E5E073E}" type="presParOf" srcId="{A479C65C-E9F8-B94B-81CA-8B4B4AFB9762}" destId="{E4F95206-65E7-F147-9770-FDF1292619A2}" srcOrd="4" destOrd="0" presId="urn:microsoft.com/office/officeart/2005/8/layout/default"/>
    <dgm:cxn modelId="{11B61676-84ED-AB45-B4C6-09C06C71B799}" type="presParOf" srcId="{A479C65C-E9F8-B94B-81CA-8B4B4AFB9762}" destId="{6DDE332E-BE00-A34C-99C9-8A1803DD75F0}" srcOrd="5" destOrd="0" presId="urn:microsoft.com/office/officeart/2005/8/layout/default"/>
    <dgm:cxn modelId="{9E9B2333-8CF0-5F49-ABAE-F58E4E177B1E}" type="presParOf" srcId="{A479C65C-E9F8-B94B-81CA-8B4B4AFB9762}" destId="{55167372-322D-9248-A148-753AB239B3C1}" srcOrd="6" destOrd="0" presId="urn:microsoft.com/office/officeart/2005/8/layout/default"/>
    <dgm:cxn modelId="{E6E74518-288F-7343-B305-562BDBE48525}" type="presParOf" srcId="{A479C65C-E9F8-B94B-81CA-8B4B4AFB9762}" destId="{C6DA0FAB-7693-7B44-9863-AECC4DDFDDAD}" srcOrd="7" destOrd="0" presId="urn:microsoft.com/office/officeart/2005/8/layout/default"/>
    <dgm:cxn modelId="{352963DF-7A6A-0547-9EC5-53BEC2877438}" type="presParOf" srcId="{A479C65C-E9F8-B94B-81CA-8B4B4AFB9762}" destId="{FAA8361E-49E6-2D41-BAE8-849FEE301CF6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178CD1-75EC-44E1-ABC1-5112A98B063A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691531-A1FD-4DA7-937F-DEC689AA6E15}">
      <dgm:prSet/>
      <dgm:spPr/>
      <dgm:t>
        <a:bodyPr/>
        <a:lstStyle/>
        <a:p>
          <a:r>
            <a:rPr lang="en-CA" dirty="0"/>
            <a:t>The model performs </a:t>
          </a:r>
          <a:r>
            <a:rPr lang="en-CA" b="1" dirty="0"/>
            <a:t>very well</a:t>
          </a:r>
          <a:r>
            <a:rPr lang="en-CA" dirty="0"/>
            <a:t>, achieving high precision and recall across all classes. The close values of macro and micro scores indicate </a:t>
          </a:r>
          <a:r>
            <a:rPr lang="en-CA" b="1" dirty="0"/>
            <a:t>balanced performance</a:t>
          </a:r>
          <a:r>
            <a:rPr lang="en-CA" dirty="0"/>
            <a:t> even in cases of class imbalance.</a:t>
          </a:r>
          <a:endParaRPr lang="en-US" dirty="0"/>
        </a:p>
      </dgm:t>
    </dgm:pt>
    <dgm:pt modelId="{4ECAD2CD-03D9-4CFE-BCFE-8759561E311A}" type="parTrans" cxnId="{683BF3F1-229E-4AFD-BEE2-F982BB8A21E6}">
      <dgm:prSet/>
      <dgm:spPr/>
      <dgm:t>
        <a:bodyPr/>
        <a:lstStyle/>
        <a:p>
          <a:endParaRPr lang="en-US"/>
        </a:p>
      </dgm:t>
    </dgm:pt>
    <dgm:pt modelId="{68F98973-A88F-4B28-A298-A5A61ED37F1C}" type="sibTrans" cxnId="{683BF3F1-229E-4AFD-BEE2-F982BB8A21E6}">
      <dgm:prSet/>
      <dgm:spPr/>
      <dgm:t>
        <a:bodyPr/>
        <a:lstStyle/>
        <a:p>
          <a:endParaRPr lang="en-US"/>
        </a:p>
      </dgm:t>
    </dgm:pt>
    <dgm:pt modelId="{0A253F31-A6DA-4303-99E4-53BA6620FC33}">
      <dgm:prSet/>
      <dgm:spPr/>
      <dgm:t>
        <a:bodyPr/>
        <a:lstStyle/>
        <a:p>
          <a:r>
            <a:rPr lang="en-CA" dirty="0"/>
            <a:t>💡 </a:t>
          </a:r>
          <a:r>
            <a:rPr lang="en-CA" i="1" dirty="0"/>
            <a:t>This means the classifier can reliably identify all weight categories (Underweight, Normal, Overweight, and Obese) with high accuracy and consistency.</a:t>
          </a:r>
          <a:endParaRPr lang="en-US" dirty="0"/>
        </a:p>
      </dgm:t>
    </dgm:pt>
    <dgm:pt modelId="{4672754D-C028-44DF-B3A5-7F2C56676B1A}" type="parTrans" cxnId="{28007B4A-FC6F-4E92-95D5-96440EF31488}">
      <dgm:prSet/>
      <dgm:spPr/>
      <dgm:t>
        <a:bodyPr/>
        <a:lstStyle/>
        <a:p>
          <a:endParaRPr lang="en-US"/>
        </a:p>
      </dgm:t>
    </dgm:pt>
    <dgm:pt modelId="{AFA54F8B-1A2D-4E3C-AE91-9B50BC9F0790}" type="sibTrans" cxnId="{28007B4A-FC6F-4E92-95D5-96440EF31488}">
      <dgm:prSet/>
      <dgm:spPr/>
      <dgm:t>
        <a:bodyPr/>
        <a:lstStyle/>
        <a:p>
          <a:endParaRPr lang="en-US"/>
        </a:p>
      </dgm:t>
    </dgm:pt>
    <dgm:pt modelId="{BCABFF79-46B5-0844-A787-52BACDE538BB}" type="pres">
      <dgm:prSet presAssocID="{19178CD1-75EC-44E1-ABC1-5112A98B063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E9D6D93-4816-A24C-80A5-35FC69EF12DF}" type="pres">
      <dgm:prSet presAssocID="{B0691531-A1FD-4DA7-937F-DEC689AA6E15}" presName="hierRoot1" presStyleCnt="0">
        <dgm:presLayoutVars>
          <dgm:hierBranch val="init"/>
        </dgm:presLayoutVars>
      </dgm:prSet>
      <dgm:spPr/>
    </dgm:pt>
    <dgm:pt modelId="{6FBB022D-8EEA-4444-B415-0C2699A72000}" type="pres">
      <dgm:prSet presAssocID="{B0691531-A1FD-4DA7-937F-DEC689AA6E15}" presName="rootComposite1" presStyleCnt="0"/>
      <dgm:spPr/>
    </dgm:pt>
    <dgm:pt modelId="{82F343BE-017C-D144-8338-95768B623AEB}" type="pres">
      <dgm:prSet presAssocID="{B0691531-A1FD-4DA7-937F-DEC689AA6E15}" presName="rootText1" presStyleLbl="node0" presStyleIdx="0" presStyleCnt="2" custScaleY="199750">
        <dgm:presLayoutVars>
          <dgm:chPref val="3"/>
        </dgm:presLayoutVars>
      </dgm:prSet>
      <dgm:spPr/>
    </dgm:pt>
    <dgm:pt modelId="{E6A87A6A-732F-BD46-AF5B-BD10C30E2348}" type="pres">
      <dgm:prSet presAssocID="{B0691531-A1FD-4DA7-937F-DEC689AA6E15}" presName="rootConnector1" presStyleLbl="node1" presStyleIdx="0" presStyleCnt="0"/>
      <dgm:spPr/>
    </dgm:pt>
    <dgm:pt modelId="{58BC3CD6-171B-0847-84D7-A5B330AF7DE8}" type="pres">
      <dgm:prSet presAssocID="{B0691531-A1FD-4DA7-937F-DEC689AA6E15}" presName="hierChild2" presStyleCnt="0"/>
      <dgm:spPr/>
    </dgm:pt>
    <dgm:pt modelId="{C1691991-95AE-A24E-A365-20DD1A0A33F5}" type="pres">
      <dgm:prSet presAssocID="{B0691531-A1FD-4DA7-937F-DEC689AA6E15}" presName="hierChild3" presStyleCnt="0"/>
      <dgm:spPr/>
    </dgm:pt>
    <dgm:pt modelId="{543171B2-7F60-8142-93DA-794ABFBD1DA5}" type="pres">
      <dgm:prSet presAssocID="{0A253F31-A6DA-4303-99E4-53BA6620FC33}" presName="hierRoot1" presStyleCnt="0">
        <dgm:presLayoutVars>
          <dgm:hierBranch val="init"/>
        </dgm:presLayoutVars>
      </dgm:prSet>
      <dgm:spPr/>
    </dgm:pt>
    <dgm:pt modelId="{67A2900F-4E08-4449-8D9E-D9F1452AEF65}" type="pres">
      <dgm:prSet presAssocID="{0A253F31-A6DA-4303-99E4-53BA6620FC33}" presName="rootComposite1" presStyleCnt="0"/>
      <dgm:spPr/>
    </dgm:pt>
    <dgm:pt modelId="{9551DFD7-EFF2-9640-812A-8BE5821C73E6}" type="pres">
      <dgm:prSet presAssocID="{0A253F31-A6DA-4303-99E4-53BA6620FC33}" presName="rootText1" presStyleLbl="node0" presStyleIdx="1" presStyleCnt="2" custScaleY="179847">
        <dgm:presLayoutVars>
          <dgm:chPref val="3"/>
        </dgm:presLayoutVars>
      </dgm:prSet>
      <dgm:spPr/>
    </dgm:pt>
    <dgm:pt modelId="{F2176312-2BDB-1B40-AFCA-A8042DE0892E}" type="pres">
      <dgm:prSet presAssocID="{0A253F31-A6DA-4303-99E4-53BA6620FC33}" presName="rootConnector1" presStyleLbl="node1" presStyleIdx="0" presStyleCnt="0"/>
      <dgm:spPr/>
    </dgm:pt>
    <dgm:pt modelId="{13FE411C-4EFE-6447-9FEB-58502C7ED70B}" type="pres">
      <dgm:prSet presAssocID="{0A253F31-A6DA-4303-99E4-53BA6620FC33}" presName="hierChild2" presStyleCnt="0"/>
      <dgm:spPr/>
    </dgm:pt>
    <dgm:pt modelId="{415F312E-CBE2-0645-88F8-ACABB7228ED3}" type="pres">
      <dgm:prSet presAssocID="{0A253F31-A6DA-4303-99E4-53BA6620FC33}" presName="hierChild3" presStyleCnt="0"/>
      <dgm:spPr/>
    </dgm:pt>
  </dgm:ptLst>
  <dgm:cxnLst>
    <dgm:cxn modelId="{6F5FD104-FCBA-5F49-A4F8-E2CAEAEC2166}" type="presOf" srcId="{B0691531-A1FD-4DA7-937F-DEC689AA6E15}" destId="{E6A87A6A-732F-BD46-AF5B-BD10C30E2348}" srcOrd="1" destOrd="0" presId="urn:microsoft.com/office/officeart/2009/3/layout/HorizontalOrganizationChart"/>
    <dgm:cxn modelId="{98FFFA11-6F1C-F341-8017-93BA5A87F5D2}" type="presOf" srcId="{0A253F31-A6DA-4303-99E4-53BA6620FC33}" destId="{F2176312-2BDB-1B40-AFCA-A8042DE0892E}" srcOrd="1" destOrd="0" presId="urn:microsoft.com/office/officeart/2009/3/layout/HorizontalOrganizationChart"/>
    <dgm:cxn modelId="{B16F7240-34E9-C04E-AF03-249889A9E6A6}" type="presOf" srcId="{19178CD1-75EC-44E1-ABC1-5112A98B063A}" destId="{BCABFF79-46B5-0844-A787-52BACDE538BB}" srcOrd="0" destOrd="0" presId="urn:microsoft.com/office/officeart/2009/3/layout/HorizontalOrganizationChart"/>
    <dgm:cxn modelId="{28007B4A-FC6F-4E92-95D5-96440EF31488}" srcId="{19178CD1-75EC-44E1-ABC1-5112A98B063A}" destId="{0A253F31-A6DA-4303-99E4-53BA6620FC33}" srcOrd="1" destOrd="0" parTransId="{4672754D-C028-44DF-B3A5-7F2C56676B1A}" sibTransId="{AFA54F8B-1A2D-4E3C-AE91-9B50BC9F0790}"/>
    <dgm:cxn modelId="{F76B324B-4759-7C49-A21A-09E93180D137}" type="presOf" srcId="{0A253F31-A6DA-4303-99E4-53BA6620FC33}" destId="{9551DFD7-EFF2-9640-812A-8BE5821C73E6}" srcOrd="0" destOrd="0" presId="urn:microsoft.com/office/officeart/2009/3/layout/HorizontalOrganizationChart"/>
    <dgm:cxn modelId="{9AF70FCA-B17F-D146-B0C4-61AA5FBDAD52}" type="presOf" srcId="{B0691531-A1FD-4DA7-937F-DEC689AA6E15}" destId="{82F343BE-017C-D144-8338-95768B623AEB}" srcOrd="0" destOrd="0" presId="urn:microsoft.com/office/officeart/2009/3/layout/HorizontalOrganizationChart"/>
    <dgm:cxn modelId="{683BF3F1-229E-4AFD-BEE2-F982BB8A21E6}" srcId="{19178CD1-75EC-44E1-ABC1-5112A98B063A}" destId="{B0691531-A1FD-4DA7-937F-DEC689AA6E15}" srcOrd="0" destOrd="0" parTransId="{4ECAD2CD-03D9-4CFE-BCFE-8759561E311A}" sibTransId="{68F98973-A88F-4B28-A298-A5A61ED37F1C}"/>
    <dgm:cxn modelId="{99634F62-D31B-6743-8DAB-40501C59594C}" type="presParOf" srcId="{BCABFF79-46B5-0844-A787-52BACDE538BB}" destId="{6E9D6D93-4816-A24C-80A5-35FC69EF12DF}" srcOrd="0" destOrd="0" presId="urn:microsoft.com/office/officeart/2009/3/layout/HorizontalOrganizationChart"/>
    <dgm:cxn modelId="{12853FE3-2589-D64B-9B90-84E6172DD9B4}" type="presParOf" srcId="{6E9D6D93-4816-A24C-80A5-35FC69EF12DF}" destId="{6FBB022D-8EEA-4444-B415-0C2699A72000}" srcOrd="0" destOrd="0" presId="urn:microsoft.com/office/officeart/2009/3/layout/HorizontalOrganizationChart"/>
    <dgm:cxn modelId="{21774648-8B57-4A48-B677-EF5B2CEB8463}" type="presParOf" srcId="{6FBB022D-8EEA-4444-B415-0C2699A72000}" destId="{82F343BE-017C-D144-8338-95768B623AEB}" srcOrd="0" destOrd="0" presId="urn:microsoft.com/office/officeart/2009/3/layout/HorizontalOrganizationChart"/>
    <dgm:cxn modelId="{BEF7BD97-1737-BF43-A01F-AA0EE12C3D10}" type="presParOf" srcId="{6FBB022D-8EEA-4444-B415-0C2699A72000}" destId="{E6A87A6A-732F-BD46-AF5B-BD10C30E2348}" srcOrd="1" destOrd="0" presId="urn:microsoft.com/office/officeart/2009/3/layout/HorizontalOrganizationChart"/>
    <dgm:cxn modelId="{7CF37DE3-8A66-684F-A4BB-BBA6D9DB31D1}" type="presParOf" srcId="{6E9D6D93-4816-A24C-80A5-35FC69EF12DF}" destId="{58BC3CD6-171B-0847-84D7-A5B330AF7DE8}" srcOrd="1" destOrd="0" presId="urn:microsoft.com/office/officeart/2009/3/layout/HorizontalOrganizationChart"/>
    <dgm:cxn modelId="{20EFAC41-189C-AD4B-B412-B892D16209AE}" type="presParOf" srcId="{6E9D6D93-4816-A24C-80A5-35FC69EF12DF}" destId="{C1691991-95AE-A24E-A365-20DD1A0A33F5}" srcOrd="2" destOrd="0" presId="urn:microsoft.com/office/officeart/2009/3/layout/HorizontalOrganizationChart"/>
    <dgm:cxn modelId="{D1E5CB95-77C5-C946-A293-8CD092113F91}" type="presParOf" srcId="{BCABFF79-46B5-0844-A787-52BACDE538BB}" destId="{543171B2-7F60-8142-93DA-794ABFBD1DA5}" srcOrd="1" destOrd="0" presId="urn:microsoft.com/office/officeart/2009/3/layout/HorizontalOrganizationChart"/>
    <dgm:cxn modelId="{8A466371-8059-724F-AF3C-F70D95D84C40}" type="presParOf" srcId="{543171B2-7F60-8142-93DA-794ABFBD1DA5}" destId="{67A2900F-4E08-4449-8D9E-D9F1452AEF65}" srcOrd="0" destOrd="0" presId="urn:microsoft.com/office/officeart/2009/3/layout/HorizontalOrganizationChart"/>
    <dgm:cxn modelId="{4AC9096A-0F22-EA43-B110-202776C415F2}" type="presParOf" srcId="{67A2900F-4E08-4449-8D9E-D9F1452AEF65}" destId="{9551DFD7-EFF2-9640-812A-8BE5821C73E6}" srcOrd="0" destOrd="0" presId="urn:microsoft.com/office/officeart/2009/3/layout/HorizontalOrganizationChart"/>
    <dgm:cxn modelId="{85309941-FBDA-6543-BF14-CF4512B978FD}" type="presParOf" srcId="{67A2900F-4E08-4449-8D9E-D9F1452AEF65}" destId="{F2176312-2BDB-1B40-AFCA-A8042DE0892E}" srcOrd="1" destOrd="0" presId="urn:microsoft.com/office/officeart/2009/3/layout/HorizontalOrganizationChart"/>
    <dgm:cxn modelId="{A2B5B034-729C-B543-9DBF-F4EF54F75AF7}" type="presParOf" srcId="{543171B2-7F60-8142-93DA-794ABFBD1DA5}" destId="{13FE411C-4EFE-6447-9FEB-58502C7ED70B}" srcOrd="1" destOrd="0" presId="urn:microsoft.com/office/officeart/2009/3/layout/HorizontalOrganizationChart"/>
    <dgm:cxn modelId="{2EF51DA6-201D-4544-8910-3C679F4059F5}" type="presParOf" srcId="{543171B2-7F60-8142-93DA-794ABFBD1DA5}" destId="{415F312E-CBE2-0645-88F8-ACABB7228ED3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FE130E-6212-604A-8720-779DB4B3D0F8}">
      <dsp:nvSpPr>
        <dsp:cNvPr id="0" name=""/>
        <dsp:cNvSpPr/>
      </dsp:nvSpPr>
      <dsp:spPr>
        <a:xfrm>
          <a:off x="1300" y="606705"/>
          <a:ext cx="4564704" cy="28985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283A28-7488-604B-B1E5-1877D404E64F}">
      <dsp:nvSpPr>
        <dsp:cNvPr id="0" name=""/>
        <dsp:cNvSpPr/>
      </dsp:nvSpPr>
      <dsp:spPr>
        <a:xfrm>
          <a:off x="508489" y="1088535"/>
          <a:ext cx="4564704" cy="28985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The goal of this project is to build a machine learning classification model that accurately predicts an individual's </a:t>
          </a:r>
          <a:r>
            <a:rPr lang="en-CA" sz="1800" b="1" kern="1200" dirty="0"/>
            <a:t>level of obesity</a:t>
          </a:r>
          <a:r>
            <a:rPr lang="en-CA" sz="1800" kern="1200" dirty="0"/>
            <a:t> based on their lifestyle habits, physical measurements, and personal information. By leveraging Azure Machine Learning Studio, a complete pipeline is developed, from data preprocessing to model evaluation, to support this prediction task.</a:t>
          </a:r>
          <a:endParaRPr lang="en-US" sz="1800" kern="1200" dirty="0"/>
        </a:p>
      </dsp:txBody>
      <dsp:txXfrm>
        <a:off x="593386" y="1173432"/>
        <a:ext cx="4394910" cy="2728793"/>
      </dsp:txXfrm>
    </dsp:sp>
    <dsp:sp modelId="{6039EA64-B7BF-E94E-B620-3DEC8AFDFE3C}">
      <dsp:nvSpPr>
        <dsp:cNvPr id="0" name=""/>
        <dsp:cNvSpPr/>
      </dsp:nvSpPr>
      <dsp:spPr>
        <a:xfrm>
          <a:off x="5580384" y="606705"/>
          <a:ext cx="4564704" cy="28985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FA1605-AF5E-1841-B22E-B694EE8AC1BA}">
      <dsp:nvSpPr>
        <dsp:cNvPr id="0" name=""/>
        <dsp:cNvSpPr/>
      </dsp:nvSpPr>
      <dsp:spPr>
        <a:xfrm>
          <a:off x="6087573" y="1088535"/>
          <a:ext cx="4564704" cy="28985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The model classifies individuals into various categories (e.g., Underweight, Normal weight, Overweight, Obese) using a variety of input features such as frequency of physical activity, daily water intake, mode of transportation, and consumption of high-calorie foods.</a:t>
          </a:r>
          <a:endParaRPr lang="en-US" sz="1800" kern="1200"/>
        </a:p>
      </dsp:txBody>
      <dsp:txXfrm>
        <a:off x="6172470" y="1173432"/>
        <a:ext cx="4394910" cy="27287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6D4D09-C642-43CF-8E93-C8BB6A33CBFF}">
      <dsp:nvSpPr>
        <dsp:cNvPr id="0" name=""/>
        <dsp:cNvSpPr/>
      </dsp:nvSpPr>
      <dsp:spPr>
        <a:xfrm>
          <a:off x="0" y="3448"/>
          <a:ext cx="10945037" cy="7345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518606-341B-4B49-AEAA-1A6175D8D251}">
      <dsp:nvSpPr>
        <dsp:cNvPr id="0" name=""/>
        <dsp:cNvSpPr/>
      </dsp:nvSpPr>
      <dsp:spPr>
        <a:xfrm>
          <a:off x="222209" y="168728"/>
          <a:ext cx="404016" cy="4040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BC049C-5DE6-42CF-B497-16615083CC99}">
      <dsp:nvSpPr>
        <dsp:cNvPr id="0" name=""/>
        <dsp:cNvSpPr/>
      </dsp:nvSpPr>
      <dsp:spPr>
        <a:xfrm>
          <a:off x="848435" y="3448"/>
          <a:ext cx="10096601" cy="734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743" tIns="77743" rIns="77743" bIns="777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b="1" kern="1200"/>
            <a:t>Real-World Impact:</a:t>
          </a:r>
          <a:r>
            <a:rPr lang="en-CA" sz="1900" kern="1200"/>
            <a:t> Addresses a major public health concern and can be used in wellness apps, healthcare screenings, or nutritional counseling systems.</a:t>
          </a:r>
          <a:endParaRPr lang="en-US" sz="1900" kern="1200"/>
        </a:p>
      </dsp:txBody>
      <dsp:txXfrm>
        <a:off x="848435" y="3448"/>
        <a:ext cx="10096601" cy="734576"/>
      </dsp:txXfrm>
    </dsp:sp>
    <dsp:sp modelId="{87470DBA-EFF0-40D9-A4AB-EA23C55117BF}">
      <dsp:nvSpPr>
        <dsp:cNvPr id="0" name=""/>
        <dsp:cNvSpPr/>
      </dsp:nvSpPr>
      <dsp:spPr>
        <a:xfrm>
          <a:off x="0" y="921668"/>
          <a:ext cx="10945037" cy="7345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F0C57B-0828-4D72-9459-486C64431D1F}">
      <dsp:nvSpPr>
        <dsp:cNvPr id="0" name=""/>
        <dsp:cNvSpPr/>
      </dsp:nvSpPr>
      <dsp:spPr>
        <a:xfrm>
          <a:off x="222209" y="1086948"/>
          <a:ext cx="404016" cy="4040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425B72-A0E8-40D0-AE3B-5AC92DAE441F}">
      <dsp:nvSpPr>
        <dsp:cNvPr id="0" name=""/>
        <dsp:cNvSpPr/>
      </dsp:nvSpPr>
      <dsp:spPr>
        <a:xfrm>
          <a:off x="848435" y="921668"/>
          <a:ext cx="10096601" cy="734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743" tIns="77743" rIns="77743" bIns="777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b="1" kern="1200"/>
            <a:t>Multiclass Classification Challenge:</a:t>
          </a:r>
          <a:r>
            <a:rPr lang="en-CA" sz="1900" kern="1200"/>
            <a:t> Offers an opportunity to apply and compare different classification algorithms (e.g., Logistic Regression, Random Forest, SVM).</a:t>
          </a:r>
          <a:endParaRPr lang="en-US" sz="1900" kern="1200"/>
        </a:p>
      </dsp:txBody>
      <dsp:txXfrm>
        <a:off x="848435" y="921668"/>
        <a:ext cx="10096601" cy="734576"/>
      </dsp:txXfrm>
    </dsp:sp>
    <dsp:sp modelId="{572C2BB8-E953-4B4F-AE73-9E190F2F261E}">
      <dsp:nvSpPr>
        <dsp:cNvPr id="0" name=""/>
        <dsp:cNvSpPr/>
      </dsp:nvSpPr>
      <dsp:spPr>
        <a:xfrm>
          <a:off x="0" y="1839888"/>
          <a:ext cx="10945037" cy="7345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01BDF7-26ED-47DA-8837-06CF75802FE3}">
      <dsp:nvSpPr>
        <dsp:cNvPr id="0" name=""/>
        <dsp:cNvSpPr/>
      </dsp:nvSpPr>
      <dsp:spPr>
        <a:xfrm>
          <a:off x="222209" y="2005168"/>
          <a:ext cx="404016" cy="4040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BFBD96-98C4-4411-B600-4003305D9E3B}">
      <dsp:nvSpPr>
        <dsp:cNvPr id="0" name=""/>
        <dsp:cNvSpPr/>
      </dsp:nvSpPr>
      <dsp:spPr>
        <a:xfrm>
          <a:off x="848435" y="1839888"/>
          <a:ext cx="10096601" cy="734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743" tIns="77743" rIns="77743" bIns="777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b="1" kern="1200"/>
            <a:t>Data Preprocessing Skills:</a:t>
          </a:r>
          <a:r>
            <a:rPr lang="en-CA" sz="1900" kern="1200"/>
            <a:t> Involves handling categorical variables, normalization, and class balance—essential steps in real-world data science.</a:t>
          </a:r>
          <a:endParaRPr lang="en-US" sz="1900" kern="1200"/>
        </a:p>
      </dsp:txBody>
      <dsp:txXfrm>
        <a:off x="848435" y="1839888"/>
        <a:ext cx="10096601" cy="734576"/>
      </dsp:txXfrm>
    </dsp:sp>
    <dsp:sp modelId="{B2DA74FF-E50C-43FD-9A15-441DB603D99C}">
      <dsp:nvSpPr>
        <dsp:cNvPr id="0" name=""/>
        <dsp:cNvSpPr/>
      </dsp:nvSpPr>
      <dsp:spPr>
        <a:xfrm>
          <a:off x="0" y="2758109"/>
          <a:ext cx="10945037" cy="7345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1DFBAD-C16B-4165-A1A1-3E168CA97BAE}">
      <dsp:nvSpPr>
        <dsp:cNvPr id="0" name=""/>
        <dsp:cNvSpPr/>
      </dsp:nvSpPr>
      <dsp:spPr>
        <a:xfrm>
          <a:off x="222209" y="2923388"/>
          <a:ext cx="404016" cy="4040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A6AADB-28E0-4DA8-B436-BC0CC79CFBB0}">
      <dsp:nvSpPr>
        <dsp:cNvPr id="0" name=""/>
        <dsp:cNvSpPr/>
      </dsp:nvSpPr>
      <dsp:spPr>
        <a:xfrm>
          <a:off x="848435" y="2758109"/>
          <a:ext cx="10096601" cy="734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743" tIns="77743" rIns="77743" bIns="777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b="1" kern="1200"/>
            <a:t>Pipeline Automation:</a:t>
          </a:r>
          <a:r>
            <a:rPr lang="en-CA" sz="1900" kern="1200"/>
            <a:t> Showcases the use of Azure ML Studio’s visual interface for building scalable and reusable ML pipelines.</a:t>
          </a:r>
          <a:endParaRPr lang="en-US" sz="1900" kern="1200"/>
        </a:p>
      </dsp:txBody>
      <dsp:txXfrm>
        <a:off x="848435" y="2758109"/>
        <a:ext cx="10096601" cy="734576"/>
      </dsp:txXfrm>
    </dsp:sp>
    <dsp:sp modelId="{E7514515-F6B4-445A-9FB5-7BDD677B83D9}">
      <dsp:nvSpPr>
        <dsp:cNvPr id="0" name=""/>
        <dsp:cNvSpPr/>
      </dsp:nvSpPr>
      <dsp:spPr>
        <a:xfrm>
          <a:off x="0" y="3676329"/>
          <a:ext cx="10945037" cy="7345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EE2798-2A8A-483D-BE53-2F70A3F02AE9}">
      <dsp:nvSpPr>
        <dsp:cNvPr id="0" name=""/>
        <dsp:cNvSpPr/>
      </dsp:nvSpPr>
      <dsp:spPr>
        <a:xfrm>
          <a:off x="222209" y="3841608"/>
          <a:ext cx="404016" cy="4040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21B636-43F4-4FD6-9982-6F9676910717}">
      <dsp:nvSpPr>
        <dsp:cNvPr id="0" name=""/>
        <dsp:cNvSpPr/>
      </dsp:nvSpPr>
      <dsp:spPr>
        <a:xfrm>
          <a:off x="848435" y="3676329"/>
          <a:ext cx="10096601" cy="734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743" tIns="77743" rIns="77743" bIns="777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b="1" kern="1200"/>
            <a:t>Interpretability &amp; Evaluation:</a:t>
          </a:r>
          <a:r>
            <a:rPr lang="en-CA" sz="1900" kern="1200"/>
            <a:t> Enables performance comparison using metrics like Accuracy, Precision, Recall, and Confusion Matrix.</a:t>
          </a:r>
          <a:endParaRPr lang="en-US" sz="1900" kern="1200"/>
        </a:p>
      </dsp:txBody>
      <dsp:txXfrm>
        <a:off x="848435" y="3676329"/>
        <a:ext cx="10096601" cy="7345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94DF65-4C51-3C4D-B9F7-6BA6BBA0640B}">
      <dsp:nvSpPr>
        <dsp:cNvPr id="0" name=""/>
        <dsp:cNvSpPr/>
      </dsp:nvSpPr>
      <dsp:spPr>
        <a:xfrm>
          <a:off x="585" y="214784"/>
          <a:ext cx="2281804" cy="136908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000" b="1" kern="1200"/>
            <a:t>Normal Weight:</a:t>
          </a:r>
          <a:r>
            <a:rPr lang="en-CA" sz="1000" kern="1200"/>
            <a:t> 89.7% correctly predicted.</a:t>
          </a:r>
          <a:endParaRPr lang="en-US" sz="1000" kern="1200"/>
        </a:p>
      </dsp:txBody>
      <dsp:txXfrm>
        <a:off x="585" y="214784"/>
        <a:ext cx="2281804" cy="1369082"/>
      </dsp:txXfrm>
    </dsp:sp>
    <dsp:sp modelId="{70CF6CB6-61BE-7A40-A76E-81F19397D370}">
      <dsp:nvSpPr>
        <dsp:cNvPr id="0" name=""/>
        <dsp:cNvSpPr/>
      </dsp:nvSpPr>
      <dsp:spPr>
        <a:xfrm>
          <a:off x="2510569" y="214784"/>
          <a:ext cx="2281804" cy="136908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000" b="1" kern="1200"/>
            <a:t>Obese, Overweight, Underweight:</a:t>
          </a:r>
          <a:r>
            <a:rPr lang="en-CA" sz="1000" kern="1200"/>
            <a:t> All 100% correctly predicted — meaning the model</a:t>
          </a:r>
          <a:endParaRPr lang="en-US" sz="1000" kern="1200"/>
        </a:p>
      </dsp:txBody>
      <dsp:txXfrm>
        <a:off x="2510569" y="214784"/>
        <a:ext cx="2281804" cy="1369082"/>
      </dsp:txXfrm>
    </dsp:sp>
    <dsp:sp modelId="{E4F95206-65E7-F147-9770-FDF1292619A2}">
      <dsp:nvSpPr>
        <dsp:cNvPr id="0" name=""/>
        <dsp:cNvSpPr/>
      </dsp:nvSpPr>
      <dsp:spPr>
        <a:xfrm>
          <a:off x="585" y="1812047"/>
          <a:ext cx="2281804" cy="136908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000" b="1" kern="1200"/>
            <a:t>perfectly recognized</a:t>
          </a:r>
          <a:r>
            <a:rPr lang="en-CA" sz="1000" kern="1200"/>
            <a:t> these three classes.</a:t>
          </a:r>
          <a:endParaRPr lang="en-US" sz="1000" kern="1200"/>
        </a:p>
      </dsp:txBody>
      <dsp:txXfrm>
        <a:off x="585" y="1812047"/>
        <a:ext cx="2281804" cy="1369082"/>
      </dsp:txXfrm>
    </dsp:sp>
    <dsp:sp modelId="{55167372-322D-9248-A148-753AB239B3C1}">
      <dsp:nvSpPr>
        <dsp:cNvPr id="0" name=""/>
        <dsp:cNvSpPr/>
      </dsp:nvSpPr>
      <dsp:spPr>
        <a:xfrm>
          <a:off x="2510569" y="1812047"/>
          <a:ext cx="2281804" cy="136908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000" kern="1200"/>
            <a:t>Only a small portion (10.3%) of </a:t>
          </a:r>
          <a:r>
            <a:rPr lang="en-CA" sz="1000" i="1" kern="1200"/>
            <a:t>Normal Weight</a:t>
          </a:r>
          <a:r>
            <a:rPr lang="en-CA" sz="1000" kern="1200"/>
            <a:t> individuals were misclassified as </a:t>
          </a:r>
          <a:r>
            <a:rPr lang="en-CA" sz="1000" i="1" kern="1200"/>
            <a:t>Overweight</a:t>
          </a:r>
          <a:r>
            <a:rPr lang="en-CA" sz="1000" kern="1200"/>
            <a:t>.</a:t>
          </a:r>
          <a:endParaRPr lang="en-US" sz="1000" kern="1200"/>
        </a:p>
      </dsp:txBody>
      <dsp:txXfrm>
        <a:off x="2510569" y="1812047"/>
        <a:ext cx="2281804" cy="1369082"/>
      </dsp:txXfrm>
    </dsp:sp>
    <dsp:sp modelId="{FAA8361E-49E6-2D41-BAE8-849FEE301CF6}">
      <dsp:nvSpPr>
        <dsp:cNvPr id="0" name=""/>
        <dsp:cNvSpPr/>
      </dsp:nvSpPr>
      <dsp:spPr>
        <a:xfrm>
          <a:off x="1255577" y="3409310"/>
          <a:ext cx="2281804" cy="136908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000" kern="1200"/>
            <a:t>📌 </a:t>
          </a:r>
          <a:r>
            <a:rPr lang="en-CA" sz="1000" i="1" kern="1200"/>
            <a:t>Insight:</a:t>
          </a:r>
          <a:r>
            <a:rPr lang="en-CA" sz="1000" kern="1200"/>
            <a:t> The model performs especially well in detecting more distinct categories like "Obese" and "Underweight", and has only minor confusion between "Normal" and "Overweight" cases — which is common due to close BMI boundaries.</a:t>
          </a:r>
          <a:endParaRPr lang="en-US" sz="1000" kern="1200"/>
        </a:p>
      </dsp:txBody>
      <dsp:txXfrm>
        <a:off x="1255577" y="3409310"/>
        <a:ext cx="2281804" cy="13690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F343BE-017C-D144-8338-95768B623AEB}">
      <dsp:nvSpPr>
        <dsp:cNvPr id="0" name=""/>
        <dsp:cNvSpPr/>
      </dsp:nvSpPr>
      <dsp:spPr>
        <a:xfrm>
          <a:off x="446" y="697296"/>
          <a:ext cx="3656707" cy="22278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/>
            <a:t>The model performs </a:t>
          </a:r>
          <a:r>
            <a:rPr lang="en-CA" sz="2100" b="1" kern="1200" dirty="0"/>
            <a:t>very well</a:t>
          </a:r>
          <a:r>
            <a:rPr lang="en-CA" sz="2100" kern="1200" dirty="0"/>
            <a:t>, achieving high precision and recall across all classes. The close values of macro and micro scores indicate </a:t>
          </a:r>
          <a:r>
            <a:rPr lang="en-CA" sz="2100" b="1" kern="1200" dirty="0"/>
            <a:t>balanced performance</a:t>
          </a:r>
          <a:r>
            <a:rPr lang="en-CA" sz="2100" kern="1200" dirty="0"/>
            <a:t> even in cases of class imbalance.</a:t>
          </a:r>
          <a:endParaRPr lang="en-US" sz="2100" kern="1200" dirty="0"/>
        </a:p>
      </dsp:txBody>
      <dsp:txXfrm>
        <a:off x="446" y="697296"/>
        <a:ext cx="3656707" cy="2227803"/>
      </dsp:txXfrm>
    </dsp:sp>
    <dsp:sp modelId="{9551DFD7-EFF2-9640-812A-8BE5821C73E6}">
      <dsp:nvSpPr>
        <dsp:cNvPr id="0" name=""/>
        <dsp:cNvSpPr/>
      </dsp:nvSpPr>
      <dsp:spPr>
        <a:xfrm>
          <a:off x="446" y="3382188"/>
          <a:ext cx="3656707" cy="20058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/>
            <a:t>💡 </a:t>
          </a:r>
          <a:r>
            <a:rPr lang="en-CA" sz="2100" i="1" kern="1200" dirty="0"/>
            <a:t>This means the classifier can reliably identify all weight categories (Underweight, Normal, Overweight, and Obese) with high accuracy and consistency.</a:t>
          </a:r>
          <a:endParaRPr lang="en-US" sz="2100" kern="1200" dirty="0"/>
        </a:p>
      </dsp:txBody>
      <dsp:txXfrm>
        <a:off x="446" y="3382188"/>
        <a:ext cx="3656707" cy="20058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335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07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12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456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471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5/12/25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86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5/12/25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131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5/12/25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216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5/12/25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308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5/12/25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89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5/12/25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207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01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01013C5-0169-8F8C-FA57-62D87022A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op view of wood desk with the plant, white keyboard, coffee in a white mug, notebook, and pen">
            <a:extLst>
              <a:ext uri="{FF2B5EF4-FFF2-40B4-BE49-F238E27FC236}">
                <a16:creationId xmlns:a16="http://schemas.microsoft.com/office/drawing/2014/main" id="{110F7056-4769-4073-486D-B5CD1ECC16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7" t="24522" r="805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72932"/>
            <a:ext cx="12192000" cy="428506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52000"/>
                </a:srgbClr>
              </a:gs>
              <a:gs pos="100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F2656E-6E84-918E-25CE-E53C46E63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1821" y="4219498"/>
            <a:ext cx="8728364" cy="1307188"/>
          </a:xfrm>
        </p:spPr>
        <p:txBody>
          <a:bodyPr>
            <a:normAutofit/>
          </a:bodyPr>
          <a:lstStyle/>
          <a:p>
            <a:r>
              <a:rPr lang="en-CA"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Obesity Level </a:t>
            </a:r>
            <a:br>
              <a:rPr lang="en-CA"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CA"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28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39CEF7-4F7A-9A49-F2FB-A91C7FF22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1821" y="5541758"/>
            <a:ext cx="8728363" cy="59585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>
                <a:solidFill>
                  <a:srgbClr val="FFFFFF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Bahar Almasi</a:t>
            </a:r>
            <a:br>
              <a:rPr lang="en-US" sz="1500">
                <a:solidFill>
                  <a:srgbClr val="FFFFFF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</a:br>
            <a:endParaRPr lang="en-US" sz="1500">
              <a:solidFill>
                <a:srgbClr val="FFFFFF"/>
              </a:solidFill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95656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B7EF2-1E83-6CE9-3FE7-3DC97F536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12593256" y="3808070"/>
            <a:ext cx="601883" cy="92597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AFA24-96B1-8CD0-44E7-37CC7223C838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12593255" y="6216762"/>
            <a:ext cx="115747" cy="92597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8A2533-2DBC-1093-0DEC-B5220E66D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780295"/>
            <a:ext cx="7772400" cy="5713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998447-CFD9-568B-9D8D-F42E06A2C57E}"/>
              </a:ext>
            </a:extLst>
          </p:cNvPr>
          <p:cNvSpPr txBox="1"/>
          <p:nvPr/>
        </p:nvSpPr>
        <p:spPr>
          <a:xfrm>
            <a:off x="243068" y="173620"/>
            <a:ext cx="117135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b="1" dirty="0">
                <a:solidFill>
                  <a:srgbClr val="0070C0"/>
                </a:solidFill>
              </a:rPr>
              <a:t>Published pipeline executed successfully using Python and Azure ML SDK.</a:t>
            </a:r>
            <a:br>
              <a:rPr lang="en-CA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F4F147-4132-BBC3-2FF6-704AA22D2A1D}"/>
              </a:ext>
            </a:extLst>
          </p:cNvPr>
          <p:cNvSpPr txBox="1"/>
          <p:nvPr/>
        </p:nvSpPr>
        <p:spPr>
          <a:xfrm>
            <a:off x="729205" y="1426625"/>
            <a:ext cx="251170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Submitted under the experiment name </a:t>
            </a:r>
            <a:r>
              <a:rPr lang="en-CA" i="1" dirty="0" err="1">
                <a:solidFill>
                  <a:srgbClr val="0070C0"/>
                </a:solidFill>
              </a:rPr>
              <a:t>ObesityPrediction_Run</a:t>
            </a:r>
            <a:r>
              <a:rPr lang="en-CA" dirty="0">
                <a:solidFill>
                  <a:srgbClr val="0070C0"/>
                </a:solidFill>
              </a:rPr>
              <a:t> and completed without errors.</a:t>
            </a:r>
            <a:br>
              <a:rPr lang="en-CA" dirty="0">
                <a:solidFill>
                  <a:srgbClr val="0070C0"/>
                </a:solidFill>
              </a:rPr>
            </a:br>
            <a:r>
              <a:rPr lang="en-CA" dirty="0">
                <a:solidFill>
                  <a:srgbClr val="0070C0"/>
                </a:solidFill>
              </a:rPr>
              <a:t>Execution confirms the validity of the deployment workflow and demonstrates end-to-end reproducibility of the machine learning solution.</a:t>
            </a:r>
          </a:p>
        </p:txBody>
      </p:sp>
    </p:spTree>
    <p:extLst>
      <p:ext uri="{BB962C8B-B14F-4D97-AF65-F5344CB8AC3E}">
        <p14:creationId xmlns:p14="http://schemas.microsoft.com/office/powerpoint/2010/main" val="2078371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0D030-934C-DE67-3B28-5BAA9EBE9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8021" y="1215342"/>
            <a:ext cx="115747" cy="465556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47E0A-E66A-D2A4-47BC-547CA1F8A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17994" y="3993266"/>
            <a:ext cx="45719" cy="231609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B6CE26-FA10-A9CA-F91F-416592C88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719" y="831273"/>
            <a:ext cx="8821190" cy="497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9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79037-D47B-EBE7-DE74-0B4199482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-540327" y="1680896"/>
            <a:ext cx="83127" cy="17561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B1B2F-EB26-B440-22FC-394D4E35B025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-1205344" y="3158836"/>
            <a:ext cx="277089" cy="315052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5AA44-8B29-FB22-5F1A-126E23403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836"/>
            <a:ext cx="11623963" cy="1682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4C2E9C-AC3E-6FBD-DA2E-B4A30C7EF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703671"/>
            <a:ext cx="9725891" cy="33159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E340BA-8D9D-0A12-FC6E-207BFC29F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62" y="5042352"/>
            <a:ext cx="9116291" cy="181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61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31A73-365D-6B1F-132E-6ABC055C7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5637" y="997526"/>
            <a:ext cx="193963" cy="68337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BC44F-F49A-B315-80EB-B282C4BAE8CA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-526472" y="2812473"/>
            <a:ext cx="193964" cy="349688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C1614-82E7-D70A-2D44-1EB7AEF0F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564" y="42596"/>
            <a:ext cx="7010400" cy="538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32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081A1-AEE8-76D3-7820-5E736955D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49" y="800252"/>
            <a:ext cx="3122143" cy="216208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42361B-0194-5EAA-04B5-1B3F36BD6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518" y="933335"/>
            <a:ext cx="3252903" cy="190294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34C35-1795-EDD7-29CE-B0B559F1C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49" y="3788606"/>
            <a:ext cx="3104943" cy="23908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AFF49D-23C7-4913-8BF9-94AAE8005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676" y="1826091"/>
            <a:ext cx="3252903" cy="321987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4FFA271-A10A-4AC3-8F06-E3313A19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7E910B-CA2A-533C-C78D-DD682DBC18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3518" y="4678499"/>
            <a:ext cx="3252903" cy="618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91CC7-8F4E-4835-5D79-2EF1A39F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96291" y="1039090"/>
            <a:ext cx="942109" cy="64180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31CF6-BB4E-AA00-B839-C32323D0E40C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-2840183" y="3657600"/>
            <a:ext cx="1343891" cy="265176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560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752B8D-6F0A-B1DA-D013-866C7D028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0155"/>
            <a:ext cx="4419600" cy="2260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5C0FC3-6070-DA16-528E-B20E65930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39091" y="1607127"/>
            <a:ext cx="304800" cy="73770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23FA6-5BD1-612C-3D90-5B840B94B669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-2410690" y="3144982"/>
            <a:ext cx="1066799" cy="316437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583738-876F-33D4-F1C3-4CD5D207A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835720"/>
            <a:ext cx="7772400" cy="461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838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C600E-8D92-61A6-A798-88B7DEF41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42655" y="942108"/>
            <a:ext cx="249382" cy="73878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71F06-8239-267C-957D-935E23B768B7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-3685308" y="2036618"/>
            <a:ext cx="1593272" cy="427274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67EC91-CA8B-8F26-6A43-4DB2707A6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455" y="27708"/>
            <a:ext cx="7772400" cy="1386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EA5952-848D-7AA7-73FE-25893E90E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455" y="1375868"/>
            <a:ext cx="7772400" cy="548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97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8FE06-F21D-44B2-C568-2B855A94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-1884218" y="1440873"/>
            <a:ext cx="637309" cy="240024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257BA-C030-B131-9ADB-463EB7F4A03F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-2245488" y="3912243"/>
            <a:ext cx="1388961" cy="239711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DA4F8-70D2-33B0-776E-66EDBDB8E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731" y="0"/>
            <a:ext cx="7594600" cy="158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5BC92C-58FB-092E-BF71-49F6A5A20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831" y="1649691"/>
            <a:ext cx="7772400" cy="520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93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F79B0DD-2C63-4EE5-804F-B8E391FC1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7DB8AB-CD55-4C8F-9043-52652B89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14C926-264C-3782-1952-5E63C41F3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541" y="965200"/>
            <a:ext cx="4337470" cy="206029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3059C5A-91CB-4024-9B4E-20082E25C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7554CA-1F79-7BE3-65C9-7AABF9E38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864" y="965200"/>
            <a:ext cx="4383614" cy="206029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84884BF-A898-4EFF-9504-E13EBE3FF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B41686-D0C1-F644-6413-E16B91C27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842" y="3836247"/>
            <a:ext cx="4454700" cy="206029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B32D337-FDA6-4468-ADB1-7038E5FC0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E4BCD0-3846-18E4-06B4-973973022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680" y="4097124"/>
            <a:ext cx="4733982" cy="15385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AEEFA7-EF18-6E34-E272-7640F1EBD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-942109" y="1066800"/>
            <a:ext cx="45719" cy="61409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A46BF-42CA-04CD-36FD-E4F057F98CDF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-2946862" y="1680897"/>
            <a:ext cx="879771" cy="462846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717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A98AA-1C59-AA51-BE52-2AD4E692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 flipV="1">
            <a:off x="-2230582" y="1680897"/>
            <a:ext cx="346364" cy="203321"/>
          </a:xfrm>
        </p:spPr>
        <p:txBody>
          <a:bodyPr>
            <a:normAutofit fontScale="90000"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25780-C1A4-0E69-07C3-B5A6BF627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468581" y="2465408"/>
            <a:ext cx="45719" cy="384395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D023B-C5D9-171C-CF1D-CCC9097BA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57" y="41563"/>
            <a:ext cx="8648013" cy="31726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32954B-4C24-CF14-3150-B223A1DFC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176" y="4045527"/>
            <a:ext cx="8905705" cy="263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84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6FA1C-B7E2-23EA-5BFA-9B0ABF849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Project Overview </a:t>
            </a:r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576DDEA-0939-9CF2-C29D-FA0BCA37F0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7469001"/>
              </p:ext>
            </p:extLst>
          </p:nvPr>
        </p:nvGraphicFramePr>
        <p:xfrm>
          <a:off x="612647" y="1715532"/>
          <a:ext cx="10653579" cy="4593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8733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24E1C5-3D84-B8C2-E454-A869EAD32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98" y="303816"/>
            <a:ext cx="4174363" cy="177410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BDCD00-BA97-40D8-93CD-0A9CA931B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2080" y="3429000"/>
            <a:ext cx="2636520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B60F7EB-82ED-4D6D-9B59-BB1D0BE0B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65" y="3255818"/>
            <a:ext cx="4086976" cy="241131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631E40-F51C-4828-B23B-DF9035132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088A123-05F2-36DA-BA03-FAAE8EDB0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6184" y="1276082"/>
            <a:ext cx="6184580" cy="4391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84FF8F-25BF-1414-A05B-DBD8AF73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42655" y="1496290"/>
            <a:ext cx="983673" cy="184607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D341A-A6E1-2D34-362E-AA988C6A3EFB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-2424544" y="3699164"/>
            <a:ext cx="983674" cy="261019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21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86F236-D0C4-E5D4-19F4-9E7A2E213B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99" r="2723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121D6D-51C1-8F30-6E4B-D2776E28B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-3311236" y="1413164"/>
            <a:ext cx="1759527" cy="267733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7269D-2EC1-E9A9-6BED-E9C52B273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273215" y="2060294"/>
            <a:ext cx="405115" cy="424906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736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53CF00F-82D0-0DBA-75D5-1D01B452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BECB50-59CD-FEFC-5D4C-BC1F98ABC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945037" cy="1133856"/>
          </a:xfrm>
        </p:spPr>
        <p:txBody>
          <a:bodyPr anchor="t">
            <a:normAutofit/>
          </a:bodyPr>
          <a:lstStyle/>
          <a:p>
            <a:r>
              <a:rPr lang="en-CA" dirty="0"/>
              <a:t>Benefits of the Project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30C019-2676-CDC3-A2D8-E614FB7336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6011869"/>
              </p:ext>
            </p:extLst>
          </p:nvPr>
        </p:nvGraphicFramePr>
        <p:xfrm>
          <a:off x="612648" y="1881051"/>
          <a:ext cx="10945037" cy="4414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6141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D7612-75A2-EAC2-4572-77E929189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-1413163" y="3279371"/>
            <a:ext cx="720436" cy="149628"/>
          </a:xfrm>
        </p:spPr>
        <p:txBody>
          <a:bodyPr>
            <a:normAutofit fontScale="90000"/>
          </a:bodyPr>
          <a:lstStyle/>
          <a:p>
            <a:r>
              <a:rPr lang="en-US" dirty="0"/>
              <a:t>Age</a:t>
            </a:r>
            <a:br>
              <a:rPr lang="en-US" dirty="0"/>
            </a:br>
            <a:r>
              <a:rPr lang="en-US" dirty="0"/>
              <a:t>Gender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96C78-9485-03AB-3A5F-05B9D119F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7647707"/>
            <a:ext cx="398734" cy="45719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045586-C7D2-2904-23DA-696E75F6D006}"/>
              </a:ext>
            </a:extLst>
          </p:cNvPr>
          <p:cNvSpPr txBox="1"/>
          <p:nvPr/>
        </p:nvSpPr>
        <p:spPr>
          <a:xfrm>
            <a:off x="0" y="3007279"/>
            <a:ext cx="3639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Features: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EC0824F6-1D1C-7F4A-E8DC-7C423007FAC4}"/>
              </a:ext>
            </a:extLst>
          </p:cNvPr>
          <p:cNvSpPr/>
          <p:nvPr/>
        </p:nvSpPr>
        <p:spPr>
          <a:xfrm>
            <a:off x="1620982" y="1137457"/>
            <a:ext cx="1080655" cy="4433455"/>
          </a:xfrm>
          <a:prstGeom prst="leftBrac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0470C5-109C-1F85-E39D-80A338FB4699}"/>
              </a:ext>
            </a:extLst>
          </p:cNvPr>
          <p:cNvSpPr txBox="1"/>
          <p:nvPr/>
        </p:nvSpPr>
        <p:spPr>
          <a:xfrm>
            <a:off x="2701637" y="2064327"/>
            <a:ext cx="153954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Age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Gender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Height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Weight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BMI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273736-2AA5-7B33-4E3E-E08B9D4AA6CA}"/>
              </a:ext>
            </a:extLst>
          </p:cNvPr>
          <p:cNvSpPr txBox="1"/>
          <p:nvPr/>
        </p:nvSpPr>
        <p:spPr>
          <a:xfrm>
            <a:off x="4502727" y="3007279"/>
            <a:ext cx="3125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Label: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59B61-B849-D922-7BE2-B4DE30A82D99}"/>
              </a:ext>
            </a:extLst>
          </p:cNvPr>
          <p:cNvCxnSpPr/>
          <p:nvPr/>
        </p:nvCxnSpPr>
        <p:spPr>
          <a:xfrm flipV="1">
            <a:off x="5832764" y="1454727"/>
            <a:ext cx="789709" cy="18246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D69B6E-74F0-2614-E43C-41E356F963CF}"/>
              </a:ext>
            </a:extLst>
          </p:cNvPr>
          <p:cNvCxnSpPr>
            <a:cxnSpLocks/>
          </p:cNvCxnSpPr>
          <p:nvPr/>
        </p:nvCxnSpPr>
        <p:spPr>
          <a:xfrm flipV="1">
            <a:off x="5915891" y="2909455"/>
            <a:ext cx="1712713" cy="3699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62DC7A-21B4-0C44-9BB9-C8373AC3DE55}"/>
              </a:ext>
            </a:extLst>
          </p:cNvPr>
          <p:cNvCxnSpPr>
            <a:cxnSpLocks/>
          </p:cNvCxnSpPr>
          <p:nvPr/>
        </p:nvCxnSpPr>
        <p:spPr>
          <a:xfrm>
            <a:off x="5832764" y="3377195"/>
            <a:ext cx="1795840" cy="76947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95EB4E-466C-49FD-6F62-6A9B517129A7}"/>
              </a:ext>
            </a:extLst>
          </p:cNvPr>
          <p:cNvCxnSpPr/>
          <p:nvPr/>
        </p:nvCxnSpPr>
        <p:spPr>
          <a:xfrm>
            <a:off x="5832764" y="3428999"/>
            <a:ext cx="1025236" cy="21419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8D525E5-D373-1635-83A5-795173B74633}"/>
              </a:ext>
            </a:extLst>
          </p:cNvPr>
          <p:cNvSpPr txBox="1"/>
          <p:nvPr/>
        </p:nvSpPr>
        <p:spPr>
          <a:xfrm>
            <a:off x="6516887" y="1287089"/>
            <a:ext cx="3125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1: </a:t>
            </a: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Underweight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59DC59-097C-0086-4EA3-05ABCE6D725F}"/>
              </a:ext>
            </a:extLst>
          </p:cNvPr>
          <p:cNvSpPr txBox="1"/>
          <p:nvPr/>
        </p:nvSpPr>
        <p:spPr>
          <a:xfrm>
            <a:off x="7628604" y="2660073"/>
            <a:ext cx="2637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2: Normal Weight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2D1A37-886E-9AAE-B5DE-2D62B7BA6F3D}"/>
              </a:ext>
            </a:extLst>
          </p:cNvPr>
          <p:cNvSpPr txBox="1"/>
          <p:nvPr/>
        </p:nvSpPr>
        <p:spPr>
          <a:xfrm>
            <a:off x="7628604" y="3837709"/>
            <a:ext cx="2942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3: Over Weight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357DC9-773C-F39B-2497-6175BA20DB06}"/>
              </a:ext>
            </a:extLst>
          </p:cNvPr>
          <p:cNvSpPr txBox="1"/>
          <p:nvPr/>
        </p:nvSpPr>
        <p:spPr>
          <a:xfrm>
            <a:off x="6913419" y="5403273"/>
            <a:ext cx="310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4: Obese</a:t>
            </a:r>
          </a:p>
        </p:txBody>
      </p:sp>
    </p:spTree>
    <p:extLst>
      <p:ext uri="{BB962C8B-B14F-4D97-AF65-F5344CB8AC3E}">
        <p14:creationId xmlns:p14="http://schemas.microsoft.com/office/powerpoint/2010/main" val="4227251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6FA5B-D35D-1DFB-A656-F04EF77C0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-567159" y="2951543"/>
            <a:ext cx="173620" cy="255800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9B26F3-BC7F-A8C6-2E17-E69848B777B7}"/>
              </a:ext>
            </a:extLst>
          </p:cNvPr>
          <p:cNvSpPr txBox="1"/>
          <p:nvPr/>
        </p:nvSpPr>
        <p:spPr>
          <a:xfrm>
            <a:off x="3102016" y="231494"/>
            <a:ext cx="6041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800" b="0" i="0" dirty="0">
                <a:solidFill>
                  <a:srgbClr val="00B050"/>
                </a:solidFill>
                <a:effectLst/>
                <a:latin typeface="Segoe UI" panose="020B0502040204020203" pitchFamily="34" charset="0"/>
              </a:rPr>
              <a:t>Obesity-real time inference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218D5CD-5307-79DE-8787-31A827207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6EB30F0-057E-2480-434A-1DF6A3EF5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2" y="973457"/>
            <a:ext cx="12095018" cy="588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20E042-01B9-D324-1E72-BFE694632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"/>
            <a:ext cx="5898986" cy="63093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21A7FA-3067-894C-CDBE-1F3B15A80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-831275" y="1920237"/>
            <a:ext cx="651165" cy="448888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B5A6E-9A6E-E484-B44E-F09125C38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31274" y="5860473"/>
            <a:ext cx="263237" cy="448886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15" name="TextBox 8">
            <a:extLst>
              <a:ext uri="{FF2B5EF4-FFF2-40B4-BE49-F238E27FC236}">
                <a16:creationId xmlns:a16="http://schemas.microsoft.com/office/drawing/2014/main" id="{56DC3999-30DF-FCC2-6950-B354A776E3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7557421"/>
              </p:ext>
            </p:extLst>
          </p:nvPr>
        </p:nvGraphicFramePr>
        <p:xfrm>
          <a:off x="6691744" y="1316182"/>
          <a:ext cx="4792959" cy="4993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38587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40A7190-01C3-EB5F-290B-2565AB617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BF1E0-8912-4813-D2CD-DB95DC1449AA}"/>
              </a:ext>
            </a:extLst>
          </p:cNvPr>
          <p:cNvSpPr txBox="1"/>
          <p:nvPr/>
        </p:nvSpPr>
        <p:spPr>
          <a:xfrm>
            <a:off x="8285018" y="152401"/>
            <a:ext cx="3809999" cy="163483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Obesity Classification pipeline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75DF4C-8605-3997-9AD8-F1549467C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08" y="0"/>
            <a:ext cx="7000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48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469D2-AD9E-8249-6EC1-466176019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84909" y="2230582"/>
            <a:ext cx="138545" cy="166254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CCC9D-7A20-B7F8-FF3B-F21346C941DE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498762" y="7897089"/>
            <a:ext cx="720437" cy="249384"/>
          </a:xfrm>
        </p:spPr>
        <p:txBody>
          <a:bodyPr>
            <a:normAutofit fontScale="47500" lnSpcReduction="20000"/>
          </a:bodyPr>
          <a:lstStyle/>
          <a:p>
            <a:endParaRPr lang="en-US" dirty="0"/>
          </a:p>
        </p:txBody>
      </p:sp>
      <p:pic>
        <p:nvPicPr>
          <p:cNvPr id="4" name="Picture 3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E45E31EC-E691-0EFC-7908-A06212263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59" y="1320800"/>
            <a:ext cx="6540500" cy="4216400"/>
          </a:xfrm>
          <a:prstGeom prst="rect">
            <a:avLst/>
          </a:prstGeom>
        </p:spPr>
      </p:pic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D30378C3-F2E4-8530-DDCF-D5B6D51816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7924691"/>
              </p:ext>
            </p:extLst>
          </p:nvPr>
        </p:nvGraphicFramePr>
        <p:xfrm>
          <a:off x="7292051" y="127322"/>
          <a:ext cx="3657600" cy="6085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01453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92E20-B546-3DA9-AA04-AAD8E07C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 flipV="1">
            <a:off x="-648182" y="1680896"/>
            <a:ext cx="312516" cy="4571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57CEF-A290-0FB1-EE28-70A27F0C4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85196" y="7083706"/>
            <a:ext cx="185195" cy="42826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47714C-9ADB-8EFC-C936-115ED9F65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45" y="359063"/>
            <a:ext cx="2171700" cy="226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A25C48-DAB0-E363-8D54-0B15DDC47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754" y="414071"/>
            <a:ext cx="2052782" cy="204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B54C37-62B3-3C0B-4DF6-0533B4E9A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445" y="1436421"/>
            <a:ext cx="1085850" cy="488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04937E-67AF-05CB-EFEF-293451134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5872" y="3272368"/>
            <a:ext cx="2347768" cy="2380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CFD141-5774-9DC5-BBAD-2D3C87A8A3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7856" y="3532909"/>
            <a:ext cx="2344242" cy="18998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A3C05F-1C73-E588-F48C-E61545914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245" y="4389870"/>
            <a:ext cx="1151610" cy="488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FFE462-6A2A-1B80-1F25-4FED2DBB13A1}"/>
              </a:ext>
            </a:extLst>
          </p:cNvPr>
          <p:cNvSpPr txBox="1"/>
          <p:nvPr/>
        </p:nvSpPr>
        <p:spPr>
          <a:xfrm>
            <a:off x="249382" y="2542034"/>
            <a:ext cx="55972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The macro and micro precision values are very close, indicating the model consistently identifies positive cases across both balanced and imbalanced class distributions.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096CB0-6BF5-C635-4A9E-A3AB07DAB615}"/>
              </a:ext>
            </a:extLst>
          </p:cNvPr>
          <p:cNvSpPr txBox="1"/>
          <p:nvPr/>
        </p:nvSpPr>
        <p:spPr>
          <a:xfrm>
            <a:off x="5541818" y="5735781"/>
            <a:ext cx="5960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B0F0"/>
                </a:solidFill>
              </a:rPr>
              <a:t>Similarly, the similarity between macro and micro recall suggests that the model effectively detects actual positive instances across all weight categories</a:t>
            </a:r>
            <a:r>
              <a:rPr lang="en-CA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7731019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1055</TotalTime>
  <Words>511</Words>
  <Application>Microsoft Macintosh PowerPoint</Application>
  <PresentationFormat>Widescreen</PresentationFormat>
  <Paragraphs>41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Apple Chancery</vt:lpstr>
      <vt:lpstr>Arial</vt:lpstr>
      <vt:lpstr>Neue Haas Grotesk Text Pro</vt:lpstr>
      <vt:lpstr>Segoe UI</vt:lpstr>
      <vt:lpstr>Wingdings</vt:lpstr>
      <vt:lpstr>VanillaVTI</vt:lpstr>
      <vt:lpstr>Obesity Level   Classification</vt:lpstr>
      <vt:lpstr>Project Overview </vt:lpstr>
      <vt:lpstr>Benefits of the Project</vt:lpstr>
      <vt:lpstr>Age Gender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bahar almasi</dc:creator>
  <cp:lastModifiedBy>bahar almasi</cp:lastModifiedBy>
  <cp:revision>16</cp:revision>
  <dcterms:created xsi:type="dcterms:W3CDTF">2025-05-09T19:45:38Z</dcterms:created>
  <dcterms:modified xsi:type="dcterms:W3CDTF">2025-05-12T17:29:24Z</dcterms:modified>
</cp:coreProperties>
</file>